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9" r:id="rId2"/>
    <p:sldId id="631" r:id="rId3"/>
    <p:sldId id="677" r:id="rId4"/>
    <p:sldId id="632" r:id="rId5"/>
    <p:sldId id="630" r:id="rId6"/>
    <p:sldId id="678" r:id="rId7"/>
    <p:sldId id="640" r:id="rId8"/>
    <p:sldId id="679" r:id="rId9"/>
    <p:sldId id="670" r:id="rId10"/>
    <p:sldId id="680" r:id="rId11"/>
    <p:sldId id="681" r:id="rId12"/>
    <p:sldId id="682" r:id="rId13"/>
    <p:sldId id="673" r:id="rId14"/>
    <p:sldId id="683" r:id="rId15"/>
    <p:sldId id="674" r:id="rId16"/>
    <p:sldId id="684" r:id="rId17"/>
    <p:sldId id="685" r:id="rId18"/>
    <p:sldId id="675" r:id="rId19"/>
    <p:sldId id="676" r:id="rId20"/>
    <p:sldId id="689" r:id="rId21"/>
    <p:sldId id="686" r:id="rId22"/>
    <p:sldId id="692" r:id="rId23"/>
    <p:sldId id="693" r:id="rId24"/>
    <p:sldId id="687" r:id="rId25"/>
    <p:sldId id="688" r:id="rId26"/>
    <p:sldId id="690" r:id="rId27"/>
    <p:sldId id="691" r:id="rId28"/>
    <p:sldId id="35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D65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044" autoAdjust="0"/>
    <p:restoredTop sz="77778" autoAdjust="0"/>
  </p:normalViewPr>
  <p:slideViewPr>
    <p:cSldViewPr>
      <p:cViewPr varScale="1">
        <p:scale>
          <a:sx n="56" d="100"/>
          <a:sy n="56" d="100"/>
        </p:scale>
        <p:origin x="-1794" y="-90"/>
      </p:cViewPr>
      <p:guideLst>
        <p:guide orient="horz" pos="2160"/>
        <p:guide pos="2880"/>
      </p:guideLst>
    </p:cSldViewPr>
  </p:slideViewPr>
  <p:notesTextViewPr>
    <p:cViewPr>
      <p:scale>
        <a:sx n="3" d="2"/>
        <a:sy n="3" d="2"/>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1355F1-CDEE-436A-95CB-97A88BF9CA92}" type="datetimeFigureOut">
              <a:rPr lang="en-GB" smtClean="0"/>
              <a:pPr/>
              <a:t>12/02/2023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341AA8-8242-459B-93C8-96BB521D6521}" type="slidenum">
              <a:rPr lang="en-GB" smtClean="0"/>
              <a:pPr/>
              <a:t>‹#›</a:t>
            </a:fld>
            <a:endParaRPr lang="en-GB"/>
          </a:p>
        </p:txBody>
      </p:sp>
    </p:spTree>
    <p:extLst>
      <p:ext uri="{BB962C8B-B14F-4D97-AF65-F5344CB8AC3E}">
        <p14:creationId xmlns:p14="http://schemas.microsoft.com/office/powerpoint/2010/main" xmlns="" val="1547174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341AA8-8242-459B-93C8-96BB521D6521}" type="slidenum">
              <a:rPr lang="en-GB" smtClean="0"/>
              <a:pPr/>
              <a:t>2</a:t>
            </a:fld>
            <a:endParaRPr lang="en-GB"/>
          </a:p>
        </p:txBody>
      </p:sp>
    </p:spTree>
    <p:extLst>
      <p:ext uri="{BB962C8B-B14F-4D97-AF65-F5344CB8AC3E}">
        <p14:creationId xmlns:p14="http://schemas.microsoft.com/office/powerpoint/2010/main" xmlns="" val="4161145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341AA8-8242-459B-93C8-96BB521D6521}" type="slidenum">
              <a:rPr lang="en-GB" smtClean="0"/>
              <a:pPr/>
              <a:t>12</a:t>
            </a:fld>
            <a:endParaRPr lang="en-GB"/>
          </a:p>
        </p:txBody>
      </p:sp>
    </p:spTree>
    <p:extLst>
      <p:ext uri="{BB962C8B-B14F-4D97-AF65-F5344CB8AC3E}">
        <p14:creationId xmlns:p14="http://schemas.microsoft.com/office/powerpoint/2010/main" xmlns="" val="1495945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341AA8-8242-459B-93C8-96BB521D6521}" type="slidenum">
              <a:rPr lang="en-GB" smtClean="0"/>
              <a:pPr/>
              <a:t>13</a:t>
            </a:fld>
            <a:endParaRPr lang="en-GB"/>
          </a:p>
        </p:txBody>
      </p:sp>
    </p:spTree>
    <p:extLst>
      <p:ext uri="{BB962C8B-B14F-4D97-AF65-F5344CB8AC3E}">
        <p14:creationId xmlns:p14="http://schemas.microsoft.com/office/powerpoint/2010/main" xmlns="" val="2987804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341AA8-8242-459B-93C8-96BB521D6521}" type="slidenum">
              <a:rPr lang="en-GB" smtClean="0"/>
              <a:pPr/>
              <a:t>14</a:t>
            </a:fld>
            <a:endParaRPr lang="en-GB"/>
          </a:p>
        </p:txBody>
      </p:sp>
    </p:spTree>
    <p:extLst>
      <p:ext uri="{BB962C8B-B14F-4D97-AF65-F5344CB8AC3E}">
        <p14:creationId xmlns:p14="http://schemas.microsoft.com/office/powerpoint/2010/main" xmlns="" val="3522352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TimesNewRomanPSMT"/>
              </a:rPr>
              <a:t>Hydrogen energy is the most promising alternative energy source against the fossil fuel consumption problem of our time. </a:t>
            </a:r>
          </a:p>
          <a:p>
            <a:r>
              <a:rPr lang="en-US" sz="1800" b="0" i="0" dirty="0">
                <a:solidFill>
                  <a:srgbClr val="000000"/>
                </a:solidFill>
                <a:effectLst/>
                <a:latin typeface="TimesNewRomanPSMT"/>
              </a:rPr>
              <a:t>The heat of combustion for hydrogen is 3 times higher than that of gasoline. </a:t>
            </a:r>
          </a:p>
          <a:p>
            <a:r>
              <a:rPr lang="en-US" sz="1800" b="0" i="0" dirty="0">
                <a:solidFill>
                  <a:srgbClr val="000000"/>
                </a:solidFill>
                <a:effectLst/>
                <a:latin typeface="TimesNewRomanPSMT"/>
              </a:rPr>
              <a:t>Furthermore, the only byproduct of hydrogen combustion is water. </a:t>
            </a:r>
          </a:p>
        </p:txBody>
      </p:sp>
      <p:sp>
        <p:nvSpPr>
          <p:cNvPr id="4" name="Slide Number Placeholder 3"/>
          <p:cNvSpPr>
            <a:spLocks noGrp="1"/>
          </p:cNvSpPr>
          <p:nvPr>
            <p:ph type="sldNum" sz="quarter" idx="5"/>
          </p:nvPr>
        </p:nvSpPr>
        <p:spPr/>
        <p:txBody>
          <a:bodyPr/>
          <a:lstStyle/>
          <a:p>
            <a:fld id="{66341AA8-8242-459B-93C8-96BB521D6521}" type="slidenum">
              <a:rPr lang="en-GB" smtClean="0"/>
              <a:pPr/>
              <a:t>15</a:t>
            </a:fld>
            <a:endParaRPr lang="en-GB"/>
          </a:p>
        </p:txBody>
      </p:sp>
    </p:spTree>
    <p:extLst>
      <p:ext uri="{BB962C8B-B14F-4D97-AF65-F5344CB8AC3E}">
        <p14:creationId xmlns:p14="http://schemas.microsoft.com/office/powerpoint/2010/main" xmlns="" val="1233485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dirty="0">
              <a:solidFill>
                <a:srgbClr val="000000"/>
              </a:solidFill>
              <a:effectLst/>
              <a:latin typeface="TimesNewRomanPSMT"/>
            </a:endParaRPr>
          </a:p>
        </p:txBody>
      </p:sp>
      <p:sp>
        <p:nvSpPr>
          <p:cNvPr id="4" name="Slide Number Placeholder 3"/>
          <p:cNvSpPr>
            <a:spLocks noGrp="1"/>
          </p:cNvSpPr>
          <p:nvPr>
            <p:ph type="sldNum" sz="quarter" idx="5"/>
          </p:nvPr>
        </p:nvSpPr>
        <p:spPr/>
        <p:txBody>
          <a:bodyPr/>
          <a:lstStyle/>
          <a:p>
            <a:fld id="{66341AA8-8242-459B-93C8-96BB521D6521}" type="slidenum">
              <a:rPr lang="en-GB" smtClean="0"/>
              <a:pPr/>
              <a:t>16</a:t>
            </a:fld>
            <a:endParaRPr lang="en-GB"/>
          </a:p>
        </p:txBody>
      </p:sp>
    </p:spTree>
    <p:extLst>
      <p:ext uri="{BB962C8B-B14F-4D97-AF65-F5344CB8AC3E}">
        <p14:creationId xmlns:p14="http://schemas.microsoft.com/office/powerpoint/2010/main" xmlns="" val="1074317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dirty="0">
              <a:solidFill>
                <a:srgbClr val="000000"/>
              </a:solidFill>
              <a:effectLst/>
              <a:latin typeface="TimesNewRomanPSMT"/>
            </a:endParaRPr>
          </a:p>
        </p:txBody>
      </p:sp>
      <p:sp>
        <p:nvSpPr>
          <p:cNvPr id="4" name="Slide Number Placeholder 3"/>
          <p:cNvSpPr>
            <a:spLocks noGrp="1"/>
          </p:cNvSpPr>
          <p:nvPr>
            <p:ph type="sldNum" sz="quarter" idx="5"/>
          </p:nvPr>
        </p:nvSpPr>
        <p:spPr/>
        <p:txBody>
          <a:bodyPr/>
          <a:lstStyle/>
          <a:p>
            <a:fld id="{66341AA8-8242-459B-93C8-96BB521D6521}" type="slidenum">
              <a:rPr lang="en-GB" smtClean="0"/>
              <a:pPr/>
              <a:t>17</a:t>
            </a:fld>
            <a:endParaRPr lang="en-GB"/>
          </a:p>
        </p:txBody>
      </p:sp>
    </p:spTree>
    <p:extLst>
      <p:ext uri="{BB962C8B-B14F-4D97-AF65-F5344CB8AC3E}">
        <p14:creationId xmlns:p14="http://schemas.microsoft.com/office/powerpoint/2010/main" xmlns="" val="23548260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dirty="0">
              <a:solidFill>
                <a:srgbClr val="000000"/>
              </a:solidFill>
              <a:effectLst/>
              <a:latin typeface="TimesNewRomanPSMT"/>
            </a:endParaRPr>
          </a:p>
        </p:txBody>
      </p:sp>
      <p:sp>
        <p:nvSpPr>
          <p:cNvPr id="4" name="Slide Number Placeholder 3"/>
          <p:cNvSpPr>
            <a:spLocks noGrp="1"/>
          </p:cNvSpPr>
          <p:nvPr>
            <p:ph type="sldNum" sz="quarter" idx="5"/>
          </p:nvPr>
        </p:nvSpPr>
        <p:spPr/>
        <p:txBody>
          <a:bodyPr/>
          <a:lstStyle/>
          <a:p>
            <a:fld id="{66341AA8-8242-459B-93C8-96BB521D6521}" type="slidenum">
              <a:rPr lang="en-GB" smtClean="0"/>
              <a:pPr/>
              <a:t>18</a:t>
            </a:fld>
            <a:endParaRPr lang="en-GB"/>
          </a:p>
        </p:txBody>
      </p:sp>
    </p:spTree>
    <p:extLst>
      <p:ext uri="{BB962C8B-B14F-4D97-AF65-F5344CB8AC3E}">
        <p14:creationId xmlns:p14="http://schemas.microsoft.com/office/powerpoint/2010/main" xmlns="" val="35434434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TimesNewRomanPSMT"/>
              </a:rPr>
              <a:t>Without a doubt, water is the most essential substance on earth. </a:t>
            </a:r>
          </a:p>
          <a:p>
            <a:r>
              <a:rPr lang="en-US" sz="1800" b="0" i="0" dirty="0">
                <a:solidFill>
                  <a:srgbClr val="000000"/>
                </a:solidFill>
                <a:effectLst/>
                <a:latin typeface="TimesNewRomanPSMT"/>
              </a:rPr>
              <a:t>Through industrial applications or just simple everyday usage, a great deal of wastewater that contains harmful chemicals is produced. </a:t>
            </a:r>
          </a:p>
          <a:p>
            <a:r>
              <a:rPr lang="en-US" sz="1800" b="0" i="0" dirty="0">
                <a:solidFill>
                  <a:srgbClr val="000000"/>
                </a:solidFill>
                <a:effectLst/>
                <a:latin typeface="TimesNewRomanPSMT"/>
              </a:rPr>
              <a:t>Thus, it is very important to establish effective wastewater treatment methods. </a:t>
            </a:r>
          </a:p>
        </p:txBody>
      </p:sp>
      <p:sp>
        <p:nvSpPr>
          <p:cNvPr id="4" name="Slide Number Placeholder 3"/>
          <p:cNvSpPr>
            <a:spLocks noGrp="1"/>
          </p:cNvSpPr>
          <p:nvPr>
            <p:ph type="sldNum" sz="quarter" idx="5"/>
          </p:nvPr>
        </p:nvSpPr>
        <p:spPr/>
        <p:txBody>
          <a:bodyPr/>
          <a:lstStyle/>
          <a:p>
            <a:fld id="{66341AA8-8242-459B-93C8-96BB521D6521}" type="slidenum">
              <a:rPr lang="en-GB" smtClean="0"/>
              <a:pPr/>
              <a:t>19</a:t>
            </a:fld>
            <a:endParaRPr lang="en-GB"/>
          </a:p>
        </p:txBody>
      </p:sp>
    </p:spTree>
    <p:extLst>
      <p:ext uri="{BB962C8B-B14F-4D97-AF65-F5344CB8AC3E}">
        <p14:creationId xmlns:p14="http://schemas.microsoft.com/office/powerpoint/2010/main" xmlns="" val="7079359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dirty="0">
              <a:solidFill>
                <a:srgbClr val="000000"/>
              </a:solidFill>
              <a:effectLst/>
              <a:latin typeface="TimesNewRomanPSMT"/>
            </a:endParaRPr>
          </a:p>
        </p:txBody>
      </p:sp>
      <p:sp>
        <p:nvSpPr>
          <p:cNvPr id="4" name="Slide Number Placeholder 3"/>
          <p:cNvSpPr>
            <a:spLocks noGrp="1"/>
          </p:cNvSpPr>
          <p:nvPr>
            <p:ph type="sldNum" sz="quarter" idx="5"/>
          </p:nvPr>
        </p:nvSpPr>
        <p:spPr/>
        <p:txBody>
          <a:bodyPr/>
          <a:lstStyle/>
          <a:p>
            <a:fld id="{66341AA8-8242-459B-93C8-96BB521D6521}" type="slidenum">
              <a:rPr lang="en-GB" smtClean="0"/>
              <a:pPr/>
              <a:t>20</a:t>
            </a:fld>
            <a:endParaRPr lang="en-GB"/>
          </a:p>
        </p:txBody>
      </p:sp>
    </p:spTree>
    <p:extLst>
      <p:ext uri="{BB962C8B-B14F-4D97-AF65-F5344CB8AC3E}">
        <p14:creationId xmlns:p14="http://schemas.microsoft.com/office/powerpoint/2010/main" xmlns="" val="19994482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dirty="0">
              <a:solidFill>
                <a:srgbClr val="000000"/>
              </a:solidFill>
              <a:effectLst/>
              <a:latin typeface="TimesNewRomanPSMT"/>
            </a:endParaRPr>
          </a:p>
        </p:txBody>
      </p:sp>
      <p:sp>
        <p:nvSpPr>
          <p:cNvPr id="4" name="Slide Number Placeholder 3"/>
          <p:cNvSpPr>
            <a:spLocks noGrp="1"/>
          </p:cNvSpPr>
          <p:nvPr>
            <p:ph type="sldNum" sz="quarter" idx="5"/>
          </p:nvPr>
        </p:nvSpPr>
        <p:spPr/>
        <p:txBody>
          <a:bodyPr/>
          <a:lstStyle/>
          <a:p>
            <a:fld id="{66341AA8-8242-459B-93C8-96BB521D6521}" type="slidenum">
              <a:rPr lang="en-GB" smtClean="0"/>
              <a:pPr/>
              <a:t>21</a:t>
            </a:fld>
            <a:endParaRPr lang="en-GB"/>
          </a:p>
        </p:txBody>
      </p:sp>
    </p:spTree>
    <p:extLst>
      <p:ext uri="{BB962C8B-B14F-4D97-AF65-F5344CB8AC3E}">
        <p14:creationId xmlns:p14="http://schemas.microsoft.com/office/powerpoint/2010/main" xmlns="" val="2482560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341AA8-8242-459B-93C8-96BB521D6521}" type="slidenum">
              <a:rPr lang="en-GB" smtClean="0"/>
              <a:pPr/>
              <a:t>3</a:t>
            </a:fld>
            <a:endParaRPr lang="en-GB"/>
          </a:p>
        </p:txBody>
      </p:sp>
    </p:spTree>
    <p:extLst>
      <p:ext uri="{BB962C8B-B14F-4D97-AF65-F5344CB8AC3E}">
        <p14:creationId xmlns:p14="http://schemas.microsoft.com/office/powerpoint/2010/main" xmlns="" val="38490971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dirty="0">
              <a:solidFill>
                <a:srgbClr val="000000"/>
              </a:solidFill>
              <a:effectLst/>
              <a:latin typeface="TimesNewRomanPSMT"/>
            </a:endParaRPr>
          </a:p>
        </p:txBody>
      </p:sp>
      <p:sp>
        <p:nvSpPr>
          <p:cNvPr id="4" name="Slide Number Placeholder 3"/>
          <p:cNvSpPr>
            <a:spLocks noGrp="1"/>
          </p:cNvSpPr>
          <p:nvPr>
            <p:ph type="sldNum" sz="quarter" idx="5"/>
          </p:nvPr>
        </p:nvSpPr>
        <p:spPr/>
        <p:txBody>
          <a:bodyPr/>
          <a:lstStyle/>
          <a:p>
            <a:fld id="{66341AA8-8242-459B-93C8-96BB521D6521}" type="slidenum">
              <a:rPr lang="en-GB" smtClean="0"/>
              <a:pPr/>
              <a:t>22</a:t>
            </a:fld>
            <a:endParaRPr lang="en-GB"/>
          </a:p>
        </p:txBody>
      </p:sp>
    </p:spTree>
    <p:extLst>
      <p:ext uri="{BB962C8B-B14F-4D97-AF65-F5344CB8AC3E}">
        <p14:creationId xmlns:p14="http://schemas.microsoft.com/office/powerpoint/2010/main" xmlns="" val="37916349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dirty="0">
              <a:solidFill>
                <a:srgbClr val="000000"/>
              </a:solidFill>
              <a:effectLst/>
              <a:latin typeface="TimesNewRomanPSMT"/>
            </a:endParaRPr>
          </a:p>
        </p:txBody>
      </p:sp>
      <p:sp>
        <p:nvSpPr>
          <p:cNvPr id="4" name="Slide Number Placeholder 3"/>
          <p:cNvSpPr>
            <a:spLocks noGrp="1"/>
          </p:cNvSpPr>
          <p:nvPr>
            <p:ph type="sldNum" sz="quarter" idx="5"/>
          </p:nvPr>
        </p:nvSpPr>
        <p:spPr/>
        <p:txBody>
          <a:bodyPr/>
          <a:lstStyle/>
          <a:p>
            <a:fld id="{66341AA8-8242-459B-93C8-96BB521D6521}" type="slidenum">
              <a:rPr lang="en-GB" smtClean="0"/>
              <a:pPr/>
              <a:t>23</a:t>
            </a:fld>
            <a:endParaRPr lang="en-GB"/>
          </a:p>
        </p:txBody>
      </p:sp>
    </p:spTree>
    <p:extLst>
      <p:ext uri="{BB962C8B-B14F-4D97-AF65-F5344CB8AC3E}">
        <p14:creationId xmlns:p14="http://schemas.microsoft.com/office/powerpoint/2010/main" xmlns="" val="18417420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dirty="0">
              <a:solidFill>
                <a:srgbClr val="000000"/>
              </a:solidFill>
              <a:effectLst/>
              <a:latin typeface="TimesNewRomanPSMT"/>
            </a:endParaRPr>
          </a:p>
        </p:txBody>
      </p:sp>
      <p:sp>
        <p:nvSpPr>
          <p:cNvPr id="4" name="Slide Number Placeholder 3"/>
          <p:cNvSpPr>
            <a:spLocks noGrp="1"/>
          </p:cNvSpPr>
          <p:nvPr>
            <p:ph type="sldNum" sz="quarter" idx="5"/>
          </p:nvPr>
        </p:nvSpPr>
        <p:spPr/>
        <p:txBody>
          <a:bodyPr/>
          <a:lstStyle/>
          <a:p>
            <a:fld id="{66341AA8-8242-459B-93C8-96BB521D6521}" type="slidenum">
              <a:rPr lang="en-GB" smtClean="0"/>
              <a:pPr/>
              <a:t>24</a:t>
            </a:fld>
            <a:endParaRPr lang="en-GB"/>
          </a:p>
        </p:txBody>
      </p:sp>
    </p:spTree>
    <p:extLst>
      <p:ext uri="{BB962C8B-B14F-4D97-AF65-F5344CB8AC3E}">
        <p14:creationId xmlns:p14="http://schemas.microsoft.com/office/powerpoint/2010/main" xmlns="" val="20026087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TimesNewRomanPSMT"/>
              </a:rPr>
              <a:t>Another expanding area in science is bio-medicinal applications. </a:t>
            </a:r>
          </a:p>
          <a:p>
            <a:r>
              <a:rPr lang="en-US" sz="1800" b="0" i="0" dirty="0">
                <a:solidFill>
                  <a:srgbClr val="000000"/>
                </a:solidFill>
                <a:effectLst/>
                <a:latin typeface="TimesNewRomanPSMT"/>
              </a:rPr>
              <a:t>As technology improves the search for effective and targeted drug delivery systems has become more and more plausible. </a:t>
            </a:r>
          </a:p>
          <a:p>
            <a:r>
              <a:rPr lang="en-US" sz="1800" b="0" i="0" dirty="0">
                <a:solidFill>
                  <a:srgbClr val="000000"/>
                </a:solidFill>
                <a:effectLst/>
                <a:latin typeface="TimesNewRomanPSMT"/>
              </a:rPr>
              <a:t>Different approaches have been taken on the subject to obtain better systems. </a:t>
            </a:r>
          </a:p>
        </p:txBody>
      </p:sp>
      <p:sp>
        <p:nvSpPr>
          <p:cNvPr id="4" name="Slide Number Placeholder 3"/>
          <p:cNvSpPr>
            <a:spLocks noGrp="1"/>
          </p:cNvSpPr>
          <p:nvPr>
            <p:ph type="sldNum" sz="quarter" idx="5"/>
          </p:nvPr>
        </p:nvSpPr>
        <p:spPr/>
        <p:txBody>
          <a:bodyPr/>
          <a:lstStyle/>
          <a:p>
            <a:fld id="{66341AA8-8242-459B-93C8-96BB521D6521}" type="slidenum">
              <a:rPr lang="en-GB" smtClean="0"/>
              <a:pPr/>
              <a:t>25</a:t>
            </a:fld>
            <a:endParaRPr lang="en-GB"/>
          </a:p>
        </p:txBody>
      </p:sp>
    </p:spTree>
    <p:extLst>
      <p:ext uri="{BB962C8B-B14F-4D97-AF65-F5344CB8AC3E}">
        <p14:creationId xmlns:p14="http://schemas.microsoft.com/office/powerpoint/2010/main" xmlns="" val="10071334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dirty="0">
              <a:solidFill>
                <a:srgbClr val="000000"/>
              </a:solidFill>
              <a:effectLst/>
              <a:latin typeface="TimesNewRomanPSMT"/>
            </a:endParaRPr>
          </a:p>
        </p:txBody>
      </p:sp>
      <p:sp>
        <p:nvSpPr>
          <p:cNvPr id="4" name="Slide Number Placeholder 3"/>
          <p:cNvSpPr>
            <a:spLocks noGrp="1"/>
          </p:cNvSpPr>
          <p:nvPr>
            <p:ph type="sldNum" sz="quarter" idx="5"/>
          </p:nvPr>
        </p:nvSpPr>
        <p:spPr/>
        <p:txBody>
          <a:bodyPr/>
          <a:lstStyle/>
          <a:p>
            <a:fld id="{66341AA8-8242-459B-93C8-96BB521D6521}" type="slidenum">
              <a:rPr lang="en-GB" smtClean="0"/>
              <a:pPr/>
              <a:t>26</a:t>
            </a:fld>
            <a:endParaRPr lang="en-GB"/>
          </a:p>
        </p:txBody>
      </p:sp>
    </p:spTree>
    <p:extLst>
      <p:ext uri="{BB962C8B-B14F-4D97-AF65-F5344CB8AC3E}">
        <p14:creationId xmlns:p14="http://schemas.microsoft.com/office/powerpoint/2010/main" xmlns="" val="1723330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US" dirty="0"/>
          </a:p>
        </p:txBody>
      </p:sp>
      <p:sp>
        <p:nvSpPr>
          <p:cNvPr id="4" name="Slide Number Placeholder 3"/>
          <p:cNvSpPr>
            <a:spLocks noGrp="1"/>
          </p:cNvSpPr>
          <p:nvPr>
            <p:ph type="sldNum" sz="quarter" idx="5"/>
          </p:nvPr>
        </p:nvSpPr>
        <p:spPr/>
        <p:txBody>
          <a:bodyPr/>
          <a:lstStyle/>
          <a:p>
            <a:fld id="{66341AA8-8242-459B-93C8-96BB521D6521}" type="slidenum">
              <a:rPr lang="en-GB" smtClean="0"/>
              <a:pPr/>
              <a:t>27</a:t>
            </a:fld>
            <a:endParaRPr lang="en-GB"/>
          </a:p>
        </p:txBody>
      </p:sp>
    </p:spTree>
    <p:extLst>
      <p:ext uri="{BB962C8B-B14F-4D97-AF65-F5344CB8AC3E}">
        <p14:creationId xmlns:p14="http://schemas.microsoft.com/office/powerpoint/2010/main" xmlns="" val="2206546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Metal–organic frameworks (MOFs) also known as porous coordination polymers (PCP) are a type of hybrids porous crystalline systems formed from metallic clusters and organic ligand.</a:t>
            </a:r>
            <a:endParaRPr lang="en-US" dirty="0"/>
          </a:p>
        </p:txBody>
      </p:sp>
      <p:sp>
        <p:nvSpPr>
          <p:cNvPr id="4" name="Slide Number Placeholder 3"/>
          <p:cNvSpPr>
            <a:spLocks noGrp="1"/>
          </p:cNvSpPr>
          <p:nvPr>
            <p:ph type="sldNum" sz="quarter" idx="5"/>
          </p:nvPr>
        </p:nvSpPr>
        <p:spPr/>
        <p:txBody>
          <a:bodyPr/>
          <a:lstStyle/>
          <a:p>
            <a:fld id="{66341AA8-8242-459B-93C8-96BB521D6521}" type="slidenum">
              <a:rPr lang="en-GB" smtClean="0"/>
              <a:pPr/>
              <a:t>5</a:t>
            </a:fld>
            <a:endParaRPr lang="en-GB"/>
          </a:p>
        </p:txBody>
      </p:sp>
    </p:spTree>
    <p:extLst>
      <p:ext uri="{BB962C8B-B14F-4D97-AF65-F5344CB8AC3E}">
        <p14:creationId xmlns:p14="http://schemas.microsoft.com/office/powerpoint/2010/main" xmlns="" val="3367470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341AA8-8242-459B-93C8-96BB521D6521}" type="slidenum">
              <a:rPr lang="en-GB" smtClean="0"/>
              <a:pPr/>
              <a:t>6</a:t>
            </a:fld>
            <a:endParaRPr lang="en-GB"/>
          </a:p>
        </p:txBody>
      </p:sp>
    </p:spTree>
    <p:extLst>
      <p:ext uri="{BB962C8B-B14F-4D97-AF65-F5344CB8AC3E}">
        <p14:creationId xmlns:p14="http://schemas.microsoft.com/office/powerpoint/2010/main" xmlns="" val="3102967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Oxides of nitrogen or nitrogen oxides (NOx)</a:t>
            </a:r>
          </a:p>
        </p:txBody>
      </p:sp>
      <p:sp>
        <p:nvSpPr>
          <p:cNvPr id="4" name="Slide Number Placeholder 3"/>
          <p:cNvSpPr>
            <a:spLocks noGrp="1"/>
          </p:cNvSpPr>
          <p:nvPr>
            <p:ph type="sldNum" sz="quarter" idx="5"/>
          </p:nvPr>
        </p:nvSpPr>
        <p:spPr/>
        <p:txBody>
          <a:bodyPr/>
          <a:lstStyle/>
          <a:p>
            <a:fld id="{66341AA8-8242-459B-93C8-96BB521D6521}" type="slidenum">
              <a:rPr lang="en-GB" smtClean="0"/>
              <a:pPr/>
              <a:t>7</a:t>
            </a:fld>
            <a:endParaRPr lang="en-GB"/>
          </a:p>
        </p:txBody>
      </p:sp>
    </p:spTree>
    <p:extLst>
      <p:ext uri="{BB962C8B-B14F-4D97-AF65-F5344CB8AC3E}">
        <p14:creationId xmlns:p14="http://schemas.microsoft.com/office/powerpoint/2010/main" xmlns="" val="3164525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341AA8-8242-459B-93C8-96BB521D6521}" type="slidenum">
              <a:rPr lang="en-GB" smtClean="0"/>
              <a:pPr/>
              <a:t>8</a:t>
            </a:fld>
            <a:endParaRPr lang="en-GB"/>
          </a:p>
        </p:txBody>
      </p:sp>
    </p:spTree>
    <p:extLst>
      <p:ext uri="{BB962C8B-B14F-4D97-AF65-F5344CB8AC3E}">
        <p14:creationId xmlns:p14="http://schemas.microsoft.com/office/powerpoint/2010/main" xmlns="" val="1246043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341AA8-8242-459B-93C8-96BB521D6521}" type="slidenum">
              <a:rPr lang="en-GB" smtClean="0"/>
              <a:pPr/>
              <a:t>9</a:t>
            </a:fld>
            <a:endParaRPr lang="en-GB"/>
          </a:p>
        </p:txBody>
      </p:sp>
    </p:spTree>
    <p:extLst>
      <p:ext uri="{BB962C8B-B14F-4D97-AF65-F5344CB8AC3E}">
        <p14:creationId xmlns:p14="http://schemas.microsoft.com/office/powerpoint/2010/main" xmlns="" val="546670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341AA8-8242-459B-93C8-96BB521D6521}" type="slidenum">
              <a:rPr lang="en-GB" smtClean="0"/>
              <a:pPr/>
              <a:t>10</a:t>
            </a:fld>
            <a:endParaRPr lang="en-GB"/>
          </a:p>
        </p:txBody>
      </p:sp>
    </p:spTree>
    <p:extLst>
      <p:ext uri="{BB962C8B-B14F-4D97-AF65-F5344CB8AC3E}">
        <p14:creationId xmlns:p14="http://schemas.microsoft.com/office/powerpoint/2010/main" xmlns="" val="2471694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Methane (natural gas) is not as clean as hydrogen energy.</a:t>
            </a:r>
          </a:p>
        </p:txBody>
      </p:sp>
      <p:sp>
        <p:nvSpPr>
          <p:cNvPr id="4" name="Slide Number Placeholder 3"/>
          <p:cNvSpPr>
            <a:spLocks noGrp="1"/>
          </p:cNvSpPr>
          <p:nvPr>
            <p:ph type="sldNum" sz="quarter" idx="5"/>
          </p:nvPr>
        </p:nvSpPr>
        <p:spPr/>
        <p:txBody>
          <a:bodyPr/>
          <a:lstStyle/>
          <a:p>
            <a:fld id="{66341AA8-8242-459B-93C8-96BB521D6521}" type="slidenum">
              <a:rPr lang="en-GB" smtClean="0"/>
              <a:pPr/>
              <a:t>11</a:t>
            </a:fld>
            <a:endParaRPr lang="en-GB"/>
          </a:p>
        </p:txBody>
      </p:sp>
    </p:spTree>
    <p:extLst>
      <p:ext uri="{BB962C8B-B14F-4D97-AF65-F5344CB8AC3E}">
        <p14:creationId xmlns:p14="http://schemas.microsoft.com/office/powerpoint/2010/main" xmlns="" val="26810173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19050" y="-7938"/>
            <a:ext cx="9182100" cy="68834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ctrTitle"/>
          </p:nvPr>
        </p:nvSpPr>
        <p:spPr>
          <a:xfrm>
            <a:off x="685800" y="1556792"/>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06896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CE417D-CF15-43E3-8971-68B08E445DA5}" type="datetime1">
              <a:rPr lang="en-US" smtClean="0"/>
              <a:pPr/>
              <a:t>2/12/2023</a:t>
            </a:fld>
            <a:endParaRPr lang="en-US"/>
          </a:p>
        </p:txBody>
      </p:sp>
      <p:sp>
        <p:nvSpPr>
          <p:cNvPr id="5" name="Footer Placeholder 4"/>
          <p:cNvSpPr>
            <a:spLocks noGrp="1"/>
          </p:cNvSpPr>
          <p:nvPr>
            <p:ph type="ftr" sz="quarter" idx="11"/>
          </p:nvPr>
        </p:nvSpPr>
        <p:spPr/>
        <p:txBody>
          <a:bodyPr/>
          <a:lstStyle/>
          <a:p>
            <a:endParaRPr lang="en-US"/>
          </a:p>
        </p:txBody>
      </p:sp>
      <p:sp>
        <p:nvSpPr>
          <p:cNvPr id="8" name="Slide Number Placeholder 5"/>
          <p:cNvSpPr>
            <a:spLocks noGrp="1"/>
          </p:cNvSpPr>
          <p:nvPr>
            <p:ph type="sldNum" sz="quarter" idx="4"/>
          </p:nvPr>
        </p:nvSpPr>
        <p:spPr>
          <a:xfrm>
            <a:off x="8460432" y="6479463"/>
            <a:ext cx="645164" cy="360040"/>
          </a:xfrm>
          <a:prstGeom prst="rect">
            <a:avLst/>
          </a:prstGeom>
        </p:spPr>
        <p:txBody>
          <a:bodyPr/>
          <a:lstStyle>
            <a:lvl1pPr algn="r" rtl="1">
              <a:defRPr sz="1400">
                <a:solidFill>
                  <a:schemeClr val="bg1"/>
                </a:solidFill>
              </a:defRPr>
            </a:lvl1pPr>
          </a:lstStyle>
          <a:p>
            <a:fld id="{CD983652-7936-4C36-B83E-7703D94285B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6FECF2-1F6A-493E-8567-7AD502BCC3F7}" type="datetime1">
              <a:rPr lang="en-US" smtClean="0"/>
              <a:pPr/>
              <a:t>2/12/2023</a:t>
            </a:fld>
            <a:endParaRPr lang="en-US"/>
          </a:p>
        </p:txBody>
      </p:sp>
      <p:sp>
        <p:nvSpPr>
          <p:cNvPr id="5" name="Footer Placeholder 4"/>
          <p:cNvSpPr>
            <a:spLocks noGrp="1"/>
          </p:cNvSpPr>
          <p:nvPr>
            <p:ph type="ftr" sz="quarter" idx="11"/>
          </p:nvPr>
        </p:nvSpPr>
        <p:spPr/>
        <p:txBody>
          <a:bodyPr/>
          <a:lstStyle/>
          <a:p>
            <a:endParaRPr lang="en-US"/>
          </a:p>
        </p:txBody>
      </p:sp>
      <p:sp>
        <p:nvSpPr>
          <p:cNvPr id="8" name="Slide Number Placeholder 5"/>
          <p:cNvSpPr>
            <a:spLocks noGrp="1"/>
          </p:cNvSpPr>
          <p:nvPr>
            <p:ph type="sldNum" sz="quarter" idx="4"/>
          </p:nvPr>
        </p:nvSpPr>
        <p:spPr>
          <a:xfrm>
            <a:off x="8460432" y="6479463"/>
            <a:ext cx="645164" cy="360040"/>
          </a:xfrm>
          <a:prstGeom prst="rect">
            <a:avLst/>
          </a:prstGeom>
        </p:spPr>
        <p:txBody>
          <a:bodyPr/>
          <a:lstStyle>
            <a:lvl1pPr algn="r" rtl="1">
              <a:defRPr sz="1400">
                <a:solidFill>
                  <a:schemeClr val="bg1"/>
                </a:solidFill>
              </a:defRPr>
            </a:lvl1pPr>
          </a:lstStyle>
          <a:p>
            <a:fld id="{CD983652-7936-4C36-B83E-7703D94285B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996F88E-10D6-4484-9178-CD699EE89828}" type="datetime1">
              <a:rPr lang="en-US" smtClean="0"/>
              <a:pPr/>
              <a:t>2/12/2023</a:t>
            </a:fld>
            <a:endParaRPr lang="en-US"/>
          </a:p>
        </p:txBody>
      </p:sp>
      <p:sp>
        <p:nvSpPr>
          <p:cNvPr id="5" name="Footer Placeholder 4"/>
          <p:cNvSpPr>
            <a:spLocks noGrp="1"/>
          </p:cNvSpPr>
          <p:nvPr>
            <p:ph type="ftr" sz="quarter" idx="11"/>
          </p:nvPr>
        </p:nvSpPr>
        <p:spPr/>
        <p:txBody>
          <a:bodyPr/>
          <a:lstStyle/>
          <a:p>
            <a:endParaRPr lang="en-US"/>
          </a:p>
        </p:txBody>
      </p:sp>
      <p:sp>
        <p:nvSpPr>
          <p:cNvPr id="8" name="Slide Number Placeholder 5"/>
          <p:cNvSpPr>
            <a:spLocks noGrp="1"/>
          </p:cNvSpPr>
          <p:nvPr>
            <p:ph type="sldNum" sz="quarter" idx="4"/>
          </p:nvPr>
        </p:nvSpPr>
        <p:spPr>
          <a:xfrm>
            <a:off x="8460432" y="6479463"/>
            <a:ext cx="645164" cy="360040"/>
          </a:xfrm>
          <a:prstGeom prst="rect">
            <a:avLst/>
          </a:prstGeom>
        </p:spPr>
        <p:txBody>
          <a:bodyPr/>
          <a:lstStyle>
            <a:lvl1pPr algn="r" rtl="1">
              <a:defRPr sz="1400">
                <a:solidFill>
                  <a:schemeClr val="bg1"/>
                </a:solidFill>
              </a:defRPr>
            </a:lvl1pPr>
          </a:lstStyle>
          <a:p>
            <a:fld id="{CD983652-7936-4C36-B83E-7703D94285B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5CE258-6C33-43A9-BB3A-0999049973E9}" type="datetime1">
              <a:rPr lang="en-US" smtClean="0"/>
              <a:pPr/>
              <a:t>2/12/2023</a:t>
            </a:fld>
            <a:endParaRPr lang="en-US"/>
          </a:p>
        </p:txBody>
      </p:sp>
      <p:sp>
        <p:nvSpPr>
          <p:cNvPr id="5" name="Footer Placeholder 4"/>
          <p:cNvSpPr>
            <a:spLocks noGrp="1"/>
          </p:cNvSpPr>
          <p:nvPr>
            <p:ph type="ftr" sz="quarter" idx="11"/>
          </p:nvPr>
        </p:nvSpPr>
        <p:spPr/>
        <p:txBody>
          <a:bodyPr/>
          <a:lstStyle/>
          <a:p>
            <a:endParaRPr lang="en-US"/>
          </a:p>
        </p:txBody>
      </p:sp>
      <p:sp>
        <p:nvSpPr>
          <p:cNvPr id="8" name="Slide Number Placeholder 5"/>
          <p:cNvSpPr>
            <a:spLocks noGrp="1"/>
          </p:cNvSpPr>
          <p:nvPr>
            <p:ph type="sldNum" sz="quarter" idx="4"/>
          </p:nvPr>
        </p:nvSpPr>
        <p:spPr>
          <a:xfrm>
            <a:off x="8460432" y="6479463"/>
            <a:ext cx="645164" cy="360040"/>
          </a:xfrm>
          <a:prstGeom prst="rect">
            <a:avLst/>
          </a:prstGeom>
        </p:spPr>
        <p:txBody>
          <a:bodyPr/>
          <a:lstStyle>
            <a:lvl1pPr algn="r" rtl="1">
              <a:defRPr sz="1400">
                <a:solidFill>
                  <a:schemeClr val="bg1"/>
                </a:solidFill>
              </a:defRPr>
            </a:lvl1pPr>
          </a:lstStyle>
          <a:p>
            <a:fld id="{CD983652-7936-4C36-B83E-7703D94285B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0B111B-6B8B-4F26-81E8-4EEDCFEE7282}" type="datetime1">
              <a:rPr lang="en-US" smtClean="0"/>
              <a:pPr/>
              <a:t>2/12/2023</a:t>
            </a:fld>
            <a:endParaRPr lang="en-US"/>
          </a:p>
        </p:txBody>
      </p:sp>
      <p:sp>
        <p:nvSpPr>
          <p:cNvPr id="6" name="Footer Placeholder 5"/>
          <p:cNvSpPr>
            <a:spLocks noGrp="1"/>
          </p:cNvSpPr>
          <p:nvPr>
            <p:ph type="ftr" sz="quarter" idx="11"/>
          </p:nvPr>
        </p:nvSpPr>
        <p:spPr/>
        <p:txBody>
          <a:bodyPr/>
          <a:lstStyle/>
          <a:p>
            <a:endParaRPr lang="en-US"/>
          </a:p>
        </p:txBody>
      </p:sp>
      <p:sp>
        <p:nvSpPr>
          <p:cNvPr id="9" name="Slide Number Placeholder 5"/>
          <p:cNvSpPr>
            <a:spLocks noGrp="1"/>
          </p:cNvSpPr>
          <p:nvPr>
            <p:ph type="sldNum" sz="quarter" idx="4"/>
          </p:nvPr>
        </p:nvSpPr>
        <p:spPr>
          <a:xfrm>
            <a:off x="8460432" y="6479463"/>
            <a:ext cx="645164" cy="360040"/>
          </a:xfrm>
          <a:prstGeom prst="rect">
            <a:avLst/>
          </a:prstGeom>
        </p:spPr>
        <p:txBody>
          <a:bodyPr/>
          <a:lstStyle>
            <a:lvl1pPr algn="r" rtl="1">
              <a:defRPr sz="1400">
                <a:solidFill>
                  <a:schemeClr val="bg1"/>
                </a:solidFill>
              </a:defRPr>
            </a:lvl1pPr>
          </a:lstStyle>
          <a:p>
            <a:fld id="{CD983652-7936-4C36-B83E-7703D94285B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767ADD9-945E-4E25-90FF-9E58DD1A4359}" type="datetime1">
              <a:rPr lang="en-US" smtClean="0"/>
              <a:pPr/>
              <a:t>2/12/2023</a:t>
            </a:fld>
            <a:endParaRPr lang="en-US"/>
          </a:p>
        </p:txBody>
      </p:sp>
      <p:sp>
        <p:nvSpPr>
          <p:cNvPr id="8" name="Footer Placeholder 7"/>
          <p:cNvSpPr>
            <a:spLocks noGrp="1"/>
          </p:cNvSpPr>
          <p:nvPr>
            <p:ph type="ftr" sz="quarter" idx="11"/>
          </p:nvPr>
        </p:nvSpPr>
        <p:spPr/>
        <p:txBody>
          <a:bodyPr/>
          <a:lstStyle/>
          <a:p>
            <a:endParaRPr lang="en-US"/>
          </a:p>
        </p:txBody>
      </p:sp>
      <p:sp>
        <p:nvSpPr>
          <p:cNvPr id="11" name="Slide Number Placeholder 5"/>
          <p:cNvSpPr>
            <a:spLocks noGrp="1"/>
          </p:cNvSpPr>
          <p:nvPr>
            <p:ph type="sldNum" sz="quarter" idx="12"/>
          </p:nvPr>
        </p:nvSpPr>
        <p:spPr>
          <a:xfrm>
            <a:off x="8460432" y="6479463"/>
            <a:ext cx="645164" cy="360040"/>
          </a:xfrm>
          <a:prstGeom prst="rect">
            <a:avLst/>
          </a:prstGeom>
        </p:spPr>
        <p:txBody>
          <a:bodyPr/>
          <a:lstStyle>
            <a:lvl1pPr algn="r" rtl="1">
              <a:defRPr sz="1400">
                <a:solidFill>
                  <a:schemeClr val="bg1"/>
                </a:solidFill>
              </a:defRPr>
            </a:lvl1pPr>
          </a:lstStyle>
          <a:p>
            <a:fld id="{CD983652-7936-4C36-B83E-7703D94285B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9F6EB0-4165-45FC-8602-5352F8B5EE26}" type="datetime1">
              <a:rPr lang="en-US" smtClean="0"/>
              <a:pPr/>
              <a:t>2/12/2023</a:t>
            </a:fld>
            <a:endParaRPr lang="en-US"/>
          </a:p>
        </p:txBody>
      </p:sp>
      <p:sp>
        <p:nvSpPr>
          <p:cNvPr id="4" name="Footer Placeholder 3"/>
          <p:cNvSpPr>
            <a:spLocks noGrp="1"/>
          </p:cNvSpPr>
          <p:nvPr>
            <p:ph type="ftr" sz="quarter" idx="11"/>
          </p:nvPr>
        </p:nvSpPr>
        <p:spPr/>
        <p:txBody>
          <a:bodyPr/>
          <a:lstStyle/>
          <a:p>
            <a:endParaRPr lang="en-US"/>
          </a:p>
        </p:txBody>
      </p:sp>
      <p:sp>
        <p:nvSpPr>
          <p:cNvPr id="7" name="Slide Number Placeholder 5"/>
          <p:cNvSpPr>
            <a:spLocks noGrp="1"/>
          </p:cNvSpPr>
          <p:nvPr>
            <p:ph type="sldNum" sz="quarter" idx="4"/>
          </p:nvPr>
        </p:nvSpPr>
        <p:spPr>
          <a:xfrm>
            <a:off x="8460432" y="6479463"/>
            <a:ext cx="645164" cy="360040"/>
          </a:xfrm>
          <a:prstGeom prst="rect">
            <a:avLst/>
          </a:prstGeom>
        </p:spPr>
        <p:txBody>
          <a:bodyPr/>
          <a:lstStyle>
            <a:lvl1pPr algn="r" rtl="1">
              <a:defRPr sz="1400">
                <a:solidFill>
                  <a:schemeClr val="bg1"/>
                </a:solidFill>
              </a:defRPr>
            </a:lvl1pPr>
          </a:lstStyle>
          <a:p>
            <a:fld id="{CD983652-7936-4C36-B83E-7703D94285B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5680D8-1F1D-40E7-968F-53502BBBBD23}" type="datetime1">
              <a:rPr lang="en-US" smtClean="0"/>
              <a:pPr/>
              <a:t>2/12/2023</a:t>
            </a:fld>
            <a:endParaRPr lang="en-US"/>
          </a:p>
        </p:txBody>
      </p:sp>
      <p:sp>
        <p:nvSpPr>
          <p:cNvPr id="3" name="Footer Placeholder 2"/>
          <p:cNvSpPr>
            <a:spLocks noGrp="1"/>
          </p:cNvSpPr>
          <p:nvPr>
            <p:ph type="ftr" sz="quarter" idx="11"/>
          </p:nvPr>
        </p:nvSpPr>
        <p:spPr/>
        <p:txBody>
          <a:bodyPr/>
          <a:lstStyle/>
          <a:p>
            <a:endParaRPr lang="en-US"/>
          </a:p>
        </p:txBody>
      </p:sp>
      <p:sp>
        <p:nvSpPr>
          <p:cNvPr id="6" name="Slide Number Placeholder 5"/>
          <p:cNvSpPr>
            <a:spLocks noGrp="1"/>
          </p:cNvSpPr>
          <p:nvPr>
            <p:ph type="sldNum" sz="quarter" idx="4"/>
          </p:nvPr>
        </p:nvSpPr>
        <p:spPr>
          <a:xfrm>
            <a:off x="8460432" y="6479463"/>
            <a:ext cx="645164" cy="360040"/>
          </a:xfrm>
          <a:prstGeom prst="rect">
            <a:avLst/>
          </a:prstGeom>
        </p:spPr>
        <p:txBody>
          <a:bodyPr/>
          <a:lstStyle>
            <a:lvl1pPr algn="r" rtl="1">
              <a:defRPr sz="1400">
                <a:solidFill>
                  <a:schemeClr val="bg1"/>
                </a:solidFill>
              </a:defRPr>
            </a:lvl1pPr>
          </a:lstStyle>
          <a:p>
            <a:fld id="{CD983652-7936-4C36-B83E-7703D94285B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D97217F-2F49-4F9F-A0EA-2CE5025DBD58}" type="datetime1">
              <a:rPr lang="en-US" smtClean="0"/>
              <a:pPr/>
              <a:t>2/12/2023</a:t>
            </a:fld>
            <a:endParaRPr lang="en-US"/>
          </a:p>
        </p:txBody>
      </p:sp>
      <p:sp>
        <p:nvSpPr>
          <p:cNvPr id="6" name="Footer Placeholder 5"/>
          <p:cNvSpPr>
            <a:spLocks noGrp="1"/>
          </p:cNvSpPr>
          <p:nvPr>
            <p:ph type="ftr" sz="quarter" idx="11"/>
          </p:nvPr>
        </p:nvSpPr>
        <p:spPr/>
        <p:txBody>
          <a:bodyPr/>
          <a:lstStyle/>
          <a:p>
            <a:endParaRPr lang="en-US"/>
          </a:p>
        </p:txBody>
      </p:sp>
      <p:sp>
        <p:nvSpPr>
          <p:cNvPr id="9" name="Slide Number Placeholder 5"/>
          <p:cNvSpPr>
            <a:spLocks noGrp="1"/>
          </p:cNvSpPr>
          <p:nvPr>
            <p:ph type="sldNum" sz="quarter" idx="4"/>
          </p:nvPr>
        </p:nvSpPr>
        <p:spPr>
          <a:xfrm>
            <a:off x="8460432" y="6479463"/>
            <a:ext cx="645164" cy="360040"/>
          </a:xfrm>
          <a:prstGeom prst="rect">
            <a:avLst/>
          </a:prstGeom>
        </p:spPr>
        <p:txBody>
          <a:bodyPr/>
          <a:lstStyle>
            <a:lvl1pPr algn="r" rtl="1">
              <a:defRPr sz="1400">
                <a:solidFill>
                  <a:schemeClr val="bg1"/>
                </a:solidFill>
              </a:defRPr>
            </a:lvl1pPr>
          </a:lstStyle>
          <a:p>
            <a:fld id="{CD983652-7936-4C36-B83E-7703D94285B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07AA0D-AF49-4783-AADF-A8887A393F51}" type="datetime1">
              <a:rPr lang="en-US" smtClean="0"/>
              <a:pPr/>
              <a:t>2/12/2023</a:t>
            </a:fld>
            <a:endParaRPr lang="en-US"/>
          </a:p>
        </p:txBody>
      </p:sp>
      <p:sp>
        <p:nvSpPr>
          <p:cNvPr id="6" name="Footer Placeholder 5"/>
          <p:cNvSpPr>
            <a:spLocks noGrp="1"/>
          </p:cNvSpPr>
          <p:nvPr>
            <p:ph type="ftr" sz="quarter" idx="11"/>
          </p:nvPr>
        </p:nvSpPr>
        <p:spPr/>
        <p:txBody>
          <a:bodyPr/>
          <a:lstStyle/>
          <a:p>
            <a:endParaRPr lang="en-US"/>
          </a:p>
        </p:txBody>
      </p:sp>
      <p:sp>
        <p:nvSpPr>
          <p:cNvPr id="9" name="Slide Number Placeholder 5"/>
          <p:cNvSpPr>
            <a:spLocks noGrp="1"/>
          </p:cNvSpPr>
          <p:nvPr>
            <p:ph type="sldNum" sz="quarter" idx="4"/>
          </p:nvPr>
        </p:nvSpPr>
        <p:spPr>
          <a:xfrm>
            <a:off x="8460432" y="6479463"/>
            <a:ext cx="645164" cy="360040"/>
          </a:xfrm>
          <a:prstGeom prst="rect">
            <a:avLst/>
          </a:prstGeom>
        </p:spPr>
        <p:txBody>
          <a:bodyPr/>
          <a:lstStyle>
            <a:lvl1pPr algn="r" rtl="1">
              <a:defRPr sz="1400">
                <a:solidFill>
                  <a:schemeClr val="bg1"/>
                </a:solidFill>
              </a:defRPr>
            </a:lvl1pPr>
          </a:lstStyle>
          <a:p>
            <a:fld id="{CD983652-7936-4C36-B83E-7703D94285B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a:stretch>
            <a:fillRect/>
          </a:stretch>
        </p:blipFill>
        <p:spPr bwMode="auto">
          <a:xfrm>
            <a:off x="-19050" y="-11113"/>
            <a:ext cx="9182100" cy="68897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914400" y="0"/>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64088" y="616530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EB608A-FB28-40D7-B086-69C5286ABF8A}" type="datetime1">
              <a:rPr lang="en-US" smtClean="0"/>
              <a:pPr/>
              <a:t>2/12/2023</a:t>
            </a:fld>
            <a:endParaRPr lang="en-US"/>
          </a:p>
        </p:txBody>
      </p:sp>
      <p:sp>
        <p:nvSpPr>
          <p:cNvPr id="5" name="Footer Placeholder 4"/>
          <p:cNvSpPr>
            <a:spLocks noGrp="1"/>
          </p:cNvSpPr>
          <p:nvPr>
            <p:ph type="ftr" sz="quarter" idx="3"/>
          </p:nvPr>
        </p:nvSpPr>
        <p:spPr>
          <a:xfrm>
            <a:off x="467544" y="6165304"/>
            <a:ext cx="3816424" cy="69269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9" name="Slide Number Placeholder 5"/>
          <p:cNvSpPr>
            <a:spLocks noGrp="1"/>
          </p:cNvSpPr>
          <p:nvPr>
            <p:ph type="sldNum" sz="quarter" idx="4"/>
          </p:nvPr>
        </p:nvSpPr>
        <p:spPr>
          <a:xfrm>
            <a:off x="8460432" y="6479463"/>
            <a:ext cx="645164" cy="360040"/>
          </a:xfrm>
          <a:prstGeom prst="rect">
            <a:avLst/>
          </a:prstGeom>
        </p:spPr>
        <p:txBody>
          <a:bodyPr/>
          <a:lstStyle>
            <a:lvl1pPr algn="r" rtl="1">
              <a:defRPr sz="1400">
                <a:solidFill>
                  <a:schemeClr val="bg1"/>
                </a:solidFill>
              </a:defRPr>
            </a:lvl1pPr>
          </a:lstStyle>
          <a:p>
            <a:fld id="{CD983652-7936-4C36-B83E-7703D94285BB}" type="slidenum">
              <a:rPr lang="en-US" smtClean="0"/>
              <a:pPr/>
              <a:t>‹#›</a:t>
            </a:fld>
            <a:endParaRPr lang="en-US" dirty="0"/>
          </a:p>
        </p:txBody>
      </p:sp>
      <p:sp>
        <p:nvSpPr>
          <p:cNvPr id="8" name="Slide Number Placeholder 5"/>
          <p:cNvSpPr txBox="1">
            <a:spLocks/>
          </p:cNvSpPr>
          <p:nvPr userDrawn="1"/>
        </p:nvSpPr>
        <p:spPr>
          <a:xfrm>
            <a:off x="7716620" y="6479463"/>
            <a:ext cx="815820" cy="360040"/>
          </a:xfrm>
          <a:prstGeom prst="rect">
            <a:avLst/>
          </a:prstGeom>
        </p:spPr>
        <p:txBody>
          <a:bodyPr/>
          <a:lstStyle>
            <a:defPPr>
              <a:defRPr lang="en-US"/>
            </a:defPPr>
            <a:lvl1pPr marL="0" algn="r" defTabSz="914400" rtl="1"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r>
              <a:rPr lang="en-US" dirty="0" err="1"/>
              <a:t>Hossam</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ohab.hossam@ejust.edu.e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mostafa.mahmoud@ejust.edu.e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02674"/>
            <a:ext cx="9144000" cy="1752600"/>
          </a:xfrm>
        </p:spPr>
        <p:txBody>
          <a:bodyPr>
            <a:normAutofit fontScale="90000"/>
          </a:bodyPr>
          <a:lstStyle/>
          <a:p>
            <a:r>
              <a:rPr lang="en-US" sz="4000" b="1" dirty="0">
                <a:solidFill>
                  <a:srgbClr val="000000"/>
                </a:solidFill>
                <a:latin typeface="Arial" panose="020B0604020202020204" pitchFamily="34" charset="0"/>
              </a:rPr>
              <a:t>CPE 703 Research Seminar on Selected Topics in Chemical Engineering</a:t>
            </a:r>
            <a:endParaRPr lang="en-US" sz="4000" b="1" dirty="0"/>
          </a:p>
        </p:txBody>
      </p:sp>
      <p:sp>
        <p:nvSpPr>
          <p:cNvPr id="3" name="Subtitle 2"/>
          <p:cNvSpPr>
            <a:spLocks noGrp="1"/>
          </p:cNvSpPr>
          <p:nvPr>
            <p:ph type="subTitle" idx="1"/>
          </p:nvPr>
        </p:nvSpPr>
        <p:spPr>
          <a:xfrm>
            <a:off x="612676" y="3581400"/>
            <a:ext cx="7918648" cy="1752600"/>
          </a:xfrm>
        </p:spPr>
        <p:txBody>
          <a:bodyPr>
            <a:noAutofit/>
          </a:bodyPr>
          <a:lstStyle/>
          <a:p>
            <a:endParaRPr lang="en-US" sz="1600" b="1" dirty="0">
              <a:solidFill>
                <a:srgbClr val="FF0000"/>
              </a:solidFill>
              <a:latin typeface="Times New Roman" pitchFamily="18" charset="0"/>
              <a:cs typeface="Times New Roman" pitchFamily="18" charset="0"/>
            </a:endParaRPr>
          </a:p>
          <a:p>
            <a:r>
              <a:rPr lang="en-US" sz="1800" b="1" dirty="0">
                <a:solidFill>
                  <a:srgbClr val="FF0000"/>
                </a:solidFill>
                <a:latin typeface="Times New Roman" pitchFamily="18" charset="0"/>
                <a:cs typeface="Times New Roman" pitchFamily="18" charset="0"/>
              </a:rPr>
              <a:t>Chemical and Petrochemicals Engineering Department </a:t>
            </a:r>
          </a:p>
          <a:p>
            <a:r>
              <a:rPr lang="en-US" sz="1800" b="1" dirty="0">
                <a:solidFill>
                  <a:srgbClr val="FF0000"/>
                </a:solidFill>
                <a:latin typeface="Times New Roman" pitchFamily="18" charset="0"/>
                <a:cs typeface="Times New Roman" pitchFamily="18" charset="0"/>
              </a:rPr>
              <a:t>School of Energy, Environmental, Chemical and Petrochemicals Engineering</a:t>
            </a:r>
          </a:p>
          <a:p>
            <a:r>
              <a:rPr lang="en-US" sz="1800" b="1" dirty="0">
                <a:solidFill>
                  <a:srgbClr val="FF0000"/>
                </a:solidFill>
                <a:latin typeface="Times New Roman" pitchFamily="18" charset="0"/>
                <a:cs typeface="Times New Roman" pitchFamily="18" charset="0"/>
              </a:rPr>
              <a:t>Egypt-Japan University of Science and Technology</a:t>
            </a:r>
          </a:p>
          <a:p>
            <a:r>
              <a:rPr lang="en-US" sz="1800" b="1" dirty="0">
                <a:solidFill>
                  <a:srgbClr val="FF0000"/>
                </a:solidFill>
                <a:latin typeface="Times New Roman" pitchFamily="18" charset="0"/>
                <a:cs typeface="Times New Roman" pitchFamily="18" charset="0"/>
              </a:rPr>
              <a:t>(E-JUST)</a:t>
            </a:r>
          </a:p>
          <a:p>
            <a:endParaRPr lang="en-GB" sz="600" dirty="0">
              <a:solidFill>
                <a:srgbClr val="FF0000"/>
              </a:solidFill>
              <a:hlinkClick r:id="rId2">
                <a:extLst>
                  <a:ext uri="{A12FA001-AC4F-418D-AE19-62706E023703}">
                    <ahyp:hlinkClr xmlns:ahyp="http://schemas.microsoft.com/office/drawing/2018/hyperlinkcolor" xmlns="" val="tx"/>
                  </a:ext>
                </a:extLst>
              </a:hlinkClick>
            </a:endParaRPr>
          </a:p>
        </p:txBody>
      </p:sp>
    </p:spTree>
    <p:extLst>
      <p:ext uri="{BB962C8B-B14F-4D97-AF65-F5344CB8AC3E}">
        <p14:creationId xmlns:p14="http://schemas.microsoft.com/office/powerpoint/2010/main" xmlns="" val="2658133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D350C39-2180-478B-BB64-EB41F8D00414}"/>
              </a:ext>
            </a:extLst>
          </p:cNvPr>
          <p:cNvSpPr/>
          <p:nvPr/>
        </p:nvSpPr>
        <p:spPr>
          <a:xfrm>
            <a:off x="7696200" y="6586780"/>
            <a:ext cx="838200" cy="1188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424C8B0E-4E08-4945-8D32-CF15390D8D5B}"/>
              </a:ext>
            </a:extLst>
          </p:cNvPr>
          <p:cNvSpPr/>
          <p:nvPr/>
        </p:nvSpPr>
        <p:spPr>
          <a:xfrm>
            <a:off x="304800" y="1524000"/>
            <a:ext cx="8610598" cy="1077218"/>
          </a:xfrm>
          <a:prstGeom prst="rect">
            <a:avLst/>
          </a:prstGeom>
        </p:spPr>
        <p:txBody>
          <a:bodyPr wrap="square">
            <a:spAutoFit/>
          </a:bodyPr>
          <a:lstStyle/>
          <a:p>
            <a:r>
              <a:rPr lang="en-US" sz="3200" dirty="0"/>
              <a:t/>
            </a:r>
            <a:br>
              <a:rPr lang="en-US" sz="3200" dirty="0"/>
            </a:br>
            <a:endParaRPr lang="ar-EG" sz="3200" dirty="0"/>
          </a:p>
        </p:txBody>
      </p:sp>
      <p:sp>
        <p:nvSpPr>
          <p:cNvPr id="6" name="Title 5">
            <a:extLst>
              <a:ext uri="{FF2B5EF4-FFF2-40B4-BE49-F238E27FC236}">
                <a16:creationId xmlns:a16="http://schemas.microsoft.com/office/drawing/2014/main" xmlns="" id="{8284F25D-F90B-DF78-0E84-8F50DAA5143A}"/>
              </a:ext>
            </a:extLst>
          </p:cNvPr>
          <p:cNvSpPr>
            <a:spLocks noGrp="1"/>
          </p:cNvSpPr>
          <p:nvPr>
            <p:ph type="title"/>
          </p:nvPr>
        </p:nvSpPr>
        <p:spPr>
          <a:xfrm>
            <a:off x="2056731" y="-119078"/>
            <a:ext cx="5002463" cy="962055"/>
          </a:xfrm>
        </p:spPr>
        <p:txBody>
          <a:bodyPr>
            <a:normAutofit/>
          </a:bodyPr>
          <a:lstStyle/>
          <a:p>
            <a:r>
              <a:rPr lang="en-US" sz="3500" b="1" dirty="0">
                <a:latin typeface="Times New Roman" panose="02020603050405020304" pitchFamily="18" charset="0"/>
                <a:cs typeface="Times New Roman" panose="02020603050405020304" pitchFamily="18" charset="0"/>
              </a:rPr>
              <a:t>Gas Storage</a:t>
            </a:r>
            <a:endParaRPr lang="en-US" sz="3500" dirty="0"/>
          </a:p>
        </p:txBody>
      </p:sp>
      <p:sp>
        <p:nvSpPr>
          <p:cNvPr id="11" name="TextBox 10">
            <a:extLst>
              <a:ext uri="{FF2B5EF4-FFF2-40B4-BE49-F238E27FC236}">
                <a16:creationId xmlns:a16="http://schemas.microsoft.com/office/drawing/2014/main" xmlns="" id="{C16BE968-4350-60BB-E928-89D46793788A}"/>
              </a:ext>
            </a:extLst>
          </p:cNvPr>
          <p:cNvSpPr txBox="1"/>
          <p:nvPr/>
        </p:nvSpPr>
        <p:spPr>
          <a:xfrm>
            <a:off x="38099" y="1522562"/>
            <a:ext cx="9144000" cy="4801314"/>
          </a:xfrm>
          <a:prstGeom prst="rect">
            <a:avLst/>
          </a:prstGeom>
          <a:noFill/>
        </p:spPr>
        <p:txBody>
          <a:bodyPr wrap="square">
            <a:spAutoFit/>
          </a:bodyPr>
          <a:lstStyle/>
          <a:p>
            <a:r>
              <a:rPr lang="en-US" sz="2800" b="1" i="0" dirty="0">
                <a:solidFill>
                  <a:srgbClr val="000000"/>
                </a:solidFill>
                <a:effectLst/>
                <a:latin typeface="TimesNewRomanPS-BoldMT"/>
              </a:rPr>
              <a:t>Gas Storage (H</a:t>
            </a:r>
            <a:r>
              <a:rPr lang="en-US" sz="1600" b="1" i="0" dirty="0">
                <a:solidFill>
                  <a:srgbClr val="000000"/>
                </a:solidFill>
                <a:effectLst/>
                <a:latin typeface="TimesNewRomanPS-BoldMT"/>
              </a:rPr>
              <a:t>2</a:t>
            </a:r>
            <a:r>
              <a:rPr lang="en-US" sz="2800" b="1" i="0" dirty="0">
                <a:solidFill>
                  <a:srgbClr val="000000"/>
                </a:solidFill>
                <a:effectLst/>
                <a:latin typeface="TimesNewRomanPS-BoldMT"/>
              </a:rPr>
              <a:t>)</a:t>
            </a:r>
          </a:p>
          <a:p>
            <a:endParaRPr lang="en-US" sz="2800" b="1" i="0" dirty="0">
              <a:solidFill>
                <a:srgbClr val="000000"/>
              </a:solidFill>
              <a:effectLst/>
              <a:latin typeface="TimesNewRomanPS-BoldMT"/>
            </a:endParaRPr>
          </a:p>
          <a:p>
            <a:pPr marL="342900" indent="-342900">
              <a:buFont typeface="Wingdings" panose="05000000000000000000" pitchFamily="2" charset="2"/>
              <a:buChar char="v"/>
            </a:pPr>
            <a:r>
              <a:rPr lang="en-US" sz="2500" i="0" dirty="0">
                <a:solidFill>
                  <a:srgbClr val="000000"/>
                </a:solidFill>
                <a:effectLst/>
                <a:latin typeface="TimesNewRomanPS-BoldMT"/>
              </a:rPr>
              <a:t> </a:t>
            </a:r>
            <a:r>
              <a:rPr lang="en-US" sz="2500" dirty="0">
                <a:latin typeface="Times New Roman" panose="02020603050405020304" pitchFamily="18" charset="0"/>
                <a:cs typeface="Times New Roman" panose="02020603050405020304" pitchFamily="18" charset="0"/>
              </a:rPr>
              <a:t>Hydrogen storage is an important part of hydrogen energy applications.</a:t>
            </a:r>
            <a:endParaRPr lang="en-US" sz="2500" i="0" dirty="0">
              <a:solidFill>
                <a:srgbClr val="000000"/>
              </a:solidFill>
              <a:effectLst/>
              <a:latin typeface="TimesNewRomanPS-BoldMT"/>
            </a:endParaRPr>
          </a:p>
          <a:p>
            <a:pPr marL="342900" indent="-342900">
              <a:buFont typeface="Wingdings" panose="05000000000000000000" pitchFamily="2" charset="2"/>
              <a:buChar char="v"/>
            </a:pPr>
            <a:r>
              <a:rPr lang="en-US" sz="2500" i="0" dirty="0">
                <a:solidFill>
                  <a:srgbClr val="000000"/>
                </a:solidFill>
                <a:effectLst/>
                <a:latin typeface="TimesNewRomanPS-BoldMT"/>
              </a:rPr>
              <a:t>The hydrogen storage is mainly based on week van der Waals interactions. </a:t>
            </a:r>
          </a:p>
          <a:p>
            <a:pPr marL="342900" indent="-342900">
              <a:buFont typeface="Wingdings" panose="05000000000000000000" pitchFamily="2" charset="2"/>
              <a:buChar char="v"/>
            </a:pPr>
            <a:r>
              <a:rPr lang="en-US" sz="2500" i="0" dirty="0">
                <a:solidFill>
                  <a:srgbClr val="000000"/>
                </a:solidFill>
                <a:effectLst/>
                <a:latin typeface="TimesNewRomanPS-BoldMT"/>
              </a:rPr>
              <a:t>Therefore, pure MOF structures are not effective enough for the desired hydrogen storage limits.</a:t>
            </a:r>
          </a:p>
          <a:p>
            <a:pPr marL="342900" indent="-342900">
              <a:buFont typeface="Wingdings" panose="05000000000000000000" pitchFamily="2" charset="2"/>
              <a:buChar char="v"/>
            </a:pPr>
            <a:r>
              <a:rPr lang="en-US" sz="2500" i="0" dirty="0">
                <a:solidFill>
                  <a:srgbClr val="000000"/>
                </a:solidFill>
                <a:effectLst/>
                <a:latin typeface="TimesNewRomanPS-BoldMT"/>
              </a:rPr>
              <a:t> To overcome this problem active metal sites or benzene rings can be incorporated in the MOF structure. </a:t>
            </a:r>
          </a:p>
          <a:p>
            <a:pPr marL="342900" indent="-342900">
              <a:buFont typeface="Wingdings" panose="05000000000000000000" pitchFamily="2" charset="2"/>
              <a:buChar char="v"/>
            </a:pPr>
            <a:r>
              <a:rPr lang="en-US" sz="2500" i="0" dirty="0">
                <a:solidFill>
                  <a:srgbClr val="000000"/>
                </a:solidFill>
                <a:effectLst/>
                <a:latin typeface="TimesNewRomanPS-BoldMT"/>
              </a:rPr>
              <a:t>Desired storage limits can be achieved under low temperatures with these MOF derivatives.</a:t>
            </a:r>
            <a:endParaRPr lang="en-US"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5286378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down)">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barn(inVertical)">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barn(inVertical)">
                                      <p:cBhvr>
                                        <p:cTn id="17" dur="500"/>
                                        <p:tgtEl>
                                          <p:spTgt spid="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barn(inVertical)">
                                      <p:cBhvr>
                                        <p:cTn id="22" dur="500"/>
                                        <p:tgtEl>
                                          <p:spTgt spid="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barn(inVertical)">
                                      <p:cBhvr>
                                        <p:cTn id="27" dur="500"/>
                                        <p:tgtEl>
                                          <p:spTgt spid="1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barn(inVertical)">
                                      <p:cBhvr>
                                        <p:cTn id="32"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D350C39-2180-478B-BB64-EB41F8D00414}"/>
              </a:ext>
            </a:extLst>
          </p:cNvPr>
          <p:cNvSpPr/>
          <p:nvPr/>
        </p:nvSpPr>
        <p:spPr>
          <a:xfrm>
            <a:off x="7696200" y="6586780"/>
            <a:ext cx="838200" cy="1188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424C8B0E-4E08-4945-8D32-CF15390D8D5B}"/>
              </a:ext>
            </a:extLst>
          </p:cNvPr>
          <p:cNvSpPr/>
          <p:nvPr/>
        </p:nvSpPr>
        <p:spPr>
          <a:xfrm>
            <a:off x="304800" y="1524000"/>
            <a:ext cx="8610598" cy="1077218"/>
          </a:xfrm>
          <a:prstGeom prst="rect">
            <a:avLst/>
          </a:prstGeom>
        </p:spPr>
        <p:txBody>
          <a:bodyPr wrap="square">
            <a:spAutoFit/>
          </a:bodyPr>
          <a:lstStyle/>
          <a:p>
            <a:r>
              <a:rPr lang="en-US" sz="3200" dirty="0"/>
              <a:t/>
            </a:r>
            <a:br>
              <a:rPr lang="en-US" sz="3200" dirty="0"/>
            </a:br>
            <a:endParaRPr lang="ar-EG" sz="3200" dirty="0"/>
          </a:p>
        </p:txBody>
      </p:sp>
      <p:sp>
        <p:nvSpPr>
          <p:cNvPr id="6" name="Title 5">
            <a:extLst>
              <a:ext uri="{FF2B5EF4-FFF2-40B4-BE49-F238E27FC236}">
                <a16:creationId xmlns:a16="http://schemas.microsoft.com/office/drawing/2014/main" xmlns="" id="{8284F25D-F90B-DF78-0E84-8F50DAA5143A}"/>
              </a:ext>
            </a:extLst>
          </p:cNvPr>
          <p:cNvSpPr>
            <a:spLocks noGrp="1"/>
          </p:cNvSpPr>
          <p:nvPr>
            <p:ph type="title"/>
          </p:nvPr>
        </p:nvSpPr>
        <p:spPr>
          <a:xfrm>
            <a:off x="2056731" y="-119078"/>
            <a:ext cx="5002463" cy="962055"/>
          </a:xfrm>
        </p:spPr>
        <p:txBody>
          <a:bodyPr>
            <a:normAutofit/>
          </a:bodyPr>
          <a:lstStyle/>
          <a:p>
            <a:r>
              <a:rPr lang="en-US" sz="3500" b="1" dirty="0">
                <a:latin typeface="Times New Roman" panose="02020603050405020304" pitchFamily="18" charset="0"/>
                <a:cs typeface="Times New Roman" panose="02020603050405020304" pitchFamily="18" charset="0"/>
              </a:rPr>
              <a:t>Gas Storage</a:t>
            </a:r>
            <a:endParaRPr lang="en-US" sz="3500" dirty="0"/>
          </a:p>
        </p:txBody>
      </p:sp>
      <p:sp>
        <p:nvSpPr>
          <p:cNvPr id="11" name="TextBox 10">
            <a:extLst>
              <a:ext uri="{FF2B5EF4-FFF2-40B4-BE49-F238E27FC236}">
                <a16:creationId xmlns:a16="http://schemas.microsoft.com/office/drawing/2014/main" xmlns="" id="{C16BE968-4350-60BB-E928-89D46793788A}"/>
              </a:ext>
            </a:extLst>
          </p:cNvPr>
          <p:cNvSpPr txBox="1"/>
          <p:nvPr/>
        </p:nvSpPr>
        <p:spPr>
          <a:xfrm>
            <a:off x="0" y="1676400"/>
            <a:ext cx="9144000" cy="4416594"/>
          </a:xfrm>
          <a:prstGeom prst="rect">
            <a:avLst/>
          </a:prstGeom>
          <a:noFill/>
        </p:spPr>
        <p:txBody>
          <a:bodyPr wrap="square">
            <a:spAutoFit/>
          </a:bodyPr>
          <a:lstStyle/>
          <a:p>
            <a:r>
              <a:rPr lang="en-US" sz="2800" b="1" i="0" dirty="0">
                <a:solidFill>
                  <a:srgbClr val="000000"/>
                </a:solidFill>
                <a:effectLst/>
                <a:latin typeface="TimesNewRomanPS-BoldMT"/>
              </a:rPr>
              <a:t>Gas Storage (CH</a:t>
            </a:r>
            <a:r>
              <a:rPr lang="en-US" sz="1600" b="1" i="0" dirty="0">
                <a:solidFill>
                  <a:srgbClr val="000000"/>
                </a:solidFill>
                <a:effectLst/>
                <a:latin typeface="TimesNewRomanPS-BoldMT"/>
              </a:rPr>
              <a:t>4</a:t>
            </a:r>
            <a:r>
              <a:rPr lang="en-US" sz="2800" b="1" i="0" dirty="0">
                <a:solidFill>
                  <a:srgbClr val="000000"/>
                </a:solidFill>
                <a:effectLst/>
                <a:latin typeface="TimesNewRomanPS-BoldMT"/>
              </a:rPr>
              <a:t>) </a:t>
            </a:r>
          </a:p>
          <a:p>
            <a:endParaRPr lang="en-US" sz="2800" b="1" i="0" dirty="0">
              <a:solidFill>
                <a:srgbClr val="000000"/>
              </a:solidFill>
              <a:effectLst/>
              <a:latin typeface="TimesNewRomanPS-BoldMT"/>
            </a:endParaRPr>
          </a:p>
          <a:p>
            <a:pPr marL="342900" indent="-342900">
              <a:buFont typeface="Wingdings" panose="05000000000000000000" pitchFamily="2" charset="2"/>
              <a:buChar char="q"/>
            </a:pPr>
            <a:r>
              <a:rPr lang="en-US" sz="2500" i="0" dirty="0">
                <a:solidFill>
                  <a:srgbClr val="000000"/>
                </a:solidFill>
                <a:effectLst/>
                <a:latin typeface="TimesNewRomanPS-BoldMT"/>
              </a:rPr>
              <a:t>Methane (natural gas) is another advantageous energy source when compared to fossil fuels. </a:t>
            </a:r>
          </a:p>
          <a:p>
            <a:pPr marL="342900" indent="-342900">
              <a:buFont typeface="Wingdings" panose="05000000000000000000" pitchFamily="2" charset="2"/>
              <a:buChar char="q"/>
            </a:pPr>
            <a:r>
              <a:rPr lang="en-US" sz="2500" i="0" dirty="0">
                <a:solidFill>
                  <a:srgbClr val="000000"/>
                </a:solidFill>
                <a:effectLst/>
                <a:latin typeface="TimesNewRomanPS-BoldMT"/>
              </a:rPr>
              <a:t>Natural gas emits significantly less carbon dioxide and other toxic gasses than conventional fossil fuels.</a:t>
            </a:r>
          </a:p>
          <a:p>
            <a:pPr marL="342900" indent="-342900">
              <a:buFont typeface="Wingdings" panose="05000000000000000000" pitchFamily="2" charset="2"/>
              <a:buChar char="q"/>
            </a:pPr>
            <a:r>
              <a:rPr lang="en-US" sz="2500" i="0" dirty="0">
                <a:solidFill>
                  <a:srgbClr val="000000"/>
                </a:solidFill>
                <a:effectLst/>
                <a:latin typeface="TimesNewRomanPS-BoldMT"/>
              </a:rPr>
              <a:t>Storing methane in a suitable medium provides ease of transportation, lowers the working pressure, and increases fuel density. </a:t>
            </a:r>
          </a:p>
          <a:p>
            <a:pPr marL="342900" indent="-342900">
              <a:buFont typeface="Wingdings" panose="05000000000000000000" pitchFamily="2" charset="2"/>
              <a:buChar char="q"/>
            </a:pPr>
            <a:r>
              <a:rPr lang="en-US" sz="2500" i="0" dirty="0">
                <a:solidFill>
                  <a:srgbClr val="000000"/>
                </a:solidFill>
                <a:effectLst/>
                <a:latin typeface="TimesNewRomanPS-BoldMT"/>
              </a:rPr>
              <a:t>MOFs show excellent methane storing properties when compared to zeolites or porous carbon structures.</a:t>
            </a:r>
            <a:endParaRPr lang="en-US"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2720401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 calcmode="lin" valueType="num">
                                      <p:cBhvr additive="base">
                                        <p:cTn id="14"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1">
                                            <p:txEl>
                                              <p:pRg st="3" end="3"/>
                                            </p:txEl>
                                          </p:spTgt>
                                        </p:tgtEl>
                                        <p:attrNameLst>
                                          <p:attrName>style.visibility</p:attrName>
                                        </p:attrNameLst>
                                      </p:cBhvr>
                                      <p:to>
                                        <p:strVal val="visible"/>
                                      </p:to>
                                    </p:set>
                                    <p:anim calcmode="lin" valueType="num">
                                      <p:cBhvr additive="base">
                                        <p:cTn id="20"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 calcmode="lin" valueType="num">
                                      <p:cBhvr additive="base">
                                        <p:cTn id="26"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 calcmode="lin" valueType="num">
                                      <p:cBhvr additive="base">
                                        <p:cTn id="32"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D350C39-2180-478B-BB64-EB41F8D00414}"/>
              </a:ext>
            </a:extLst>
          </p:cNvPr>
          <p:cNvSpPr/>
          <p:nvPr/>
        </p:nvSpPr>
        <p:spPr>
          <a:xfrm>
            <a:off x="7696200" y="6586780"/>
            <a:ext cx="838200" cy="1188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424C8B0E-4E08-4945-8D32-CF15390D8D5B}"/>
              </a:ext>
            </a:extLst>
          </p:cNvPr>
          <p:cNvSpPr/>
          <p:nvPr/>
        </p:nvSpPr>
        <p:spPr>
          <a:xfrm>
            <a:off x="304800" y="1524000"/>
            <a:ext cx="8610598" cy="1077218"/>
          </a:xfrm>
          <a:prstGeom prst="rect">
            <a:avLst/>
          </a:prstGeom>
        </p:spPr>
        <p:txBody>
          <a:bodyPr wrap="square">
            <a:spAutoFit/>
          </a:bodyPr>
          <a:lstStyle/>
          <a:p>
            <a:r>
              <a:rPr lang="en-US" sz="3200" dirty="0"/>
              <a:t/>
            </a:r>
            <a:br>
              <a:rPr lang="en-US" sz="3200" dirty="0"/>
            </a:br>
            <a:endParaRPr lang="ar-EG" sz="3200" dirty="0"/>
          </a:p>
        </p:txBody>
      </p:sp>
      <p:sp>
        <p:nvSpPr>
          <p:cNvPr id="6" name="Title 5">
            <a:extLst>
              <a:ext uri="{FF2B5EF4-FFF2-40B4-BE49-F238E27FC236}">
                <a16:creationId xmlns:a16="http://schemas.microsoft.com/office/drawing/2014/main" xmlns="" id="{8284F25D-F90B-DF78-0E84-8F50DAA5143A}"/>
              </a:ext>
            </a:extLst>
          </p:cNvPr>
          <p:cNvSpPr>
            <a:spLocks noGrp="1"/>
          </p:cNvSpPr>
          <p:nvPr>
            <p:ph type="title"/>
          </p:nvPr>
        </p:nvSpPr>
        <p:spPr>
          <a:xfrm>
            <a:off x="2056731" y="-119078"/>
            <a:ext cx="5002463" cy="962055"/>
          </a:xfrm>
        </p:spPr>
        <p:txBody>
          <a:bodyPr>
            <a:normAutofit/>
          </a:bodyPr>
          <a:lstStyle/>
          <a:p>
            <a:r>
              <a:rPr lang="en-US" sz="3500" b="1" dirty="0">
                <a:latin typeface="Times New Roman" panose="02020603050405020304" pitchFamily="18" charset="0"/>
                <a:cs typeface="Times New Roman" panose="02020603050405020304" pitchFamily="18" charset="0"/>
              </a:rPr>
              <a:t>Gas Storage</a:t>
            </a:r>
            <a:endParaRPr lang="en-US" sz="3500" dirty="0"/>
          </a:p>
        </p:txBody>
      </p:sp>
      <p:sp>
        <p:nvSpPr>
          <p:cNvPr id="11" name="TextBox 10">
            <a:extLst>
              <a:ext uri="{FF2B5EF4-FFF2-40B4-BE49-F238E27FC236}">
                <a16:creationId xmlns:a16="http://schemas.microsoft.com/office/drawing/2014/main" xmlns="" id="{C16BE968-4350-60BB-E928-89D46793788A}"/>
              </a:ext>
            </a:extLst>
          </p:cNvPr>
          <p:cNvSpPr txBox="1"/>
          <p:nvPr/>
        </p:nvSpPr>
        <p:spPr>
          <a:xfrm>
            <a:off x="38099" y="1905000"/>
            <a:ext cx="9144000" cy="3647152"/>
          </a:xfrm>
          <a:prstGeom prst="rect">
            <a:avLst/>
          </a:prstGeom>
          <a:noFill/>
        </p:spPr>
        <p:txBody>
          <a:bodyPr wrap="square">
            <a:spAutoFit/>
          </a:bodyPr>
          <a:lstStyle/>
          <a:p>
            <a:r>
              <a:rPr lang="en-US" sz="2800" b="1" i="0" dirty="0">
                <a:solidFill>
                  <a:srgbClr val="000000"/>
                </a:solidFill>
                <a:effectLst/>
                <a:latin typeface="TimesNewRomanPS-BoldMT"/>
              </a:rPr>
              <a:t>Gas Storage (CO</a:t>
            </a:r>
            <a:r>
              <a:rPr lang="en-US" sz="1600" b="1" i="0" dirty="0">
                <a:solidFill>
                  <a:srgbClr val="000000"/>
                </a:solidFill>
                <a:effectLst/>
                <a:latin typeface="TimesNewRomanPS-BoldMT"/>
              </a:rPr>
              <a:t>2</a:t>
            </a:r>
            <a:r>
              <a:rPr lang="en-US" sz="2800" b="1" i="0" dirty="0">
                <a:solidFill>
                  <a:srgbClr val="000000"/>
                </a:solidFill>
                <a:effectLst/>
                <a:latin typeface="TimesNewRomanPS-BoldMT"/>
              </a:rPr>
              <a:t>) </a:t>
            </a:r>
          </a:p>
          <a:p>
            <a:endParaRPr lang="en-US" sz="2800" b="1" i="0" dirty="0">
              <a:solidFill>
                <a:srgbClr val="000000"/>
              </a:solidFill>
              <a:effectLst/>
              <a:latin typeface="TimesNewRomanPS-BoldMT"/>
            </a:endParaRPr>
          </a:p>
          <a:p>
            <a:pPr marL="342900" indent="-342900">
              <a:buFont typeface="Wingdings" panose="05000000000000000000" pitchFamily="2" charset="2"/>
              <a:buChar char="ü"/>
            </a:pPr>
            <a:r>
              <a:rPr lang="en-US" sz="2500" i="0" dirty="0">
                <a:solidFill>
                  <a:srgbClr val="000000"/>
                </a:solidFill>
                <a:effectLst/>
                <a:latin typeface="TimesNewRomanPS-BoldMT"/>
              </a:rPr>
              <a:t>Carbon dioxide is the most notorious greenhouse gas mainly produced by fossil fuel consumption. </a:t>
            </a:r>
          </a:p>
          <a:p>
            <a:pPr marL="342900" indent="-342900">
              <a:buFont typeface="Wingdings" panose="05000000000000000000" pitchFamily="2" charset="2"/>
              <a:buChar char="ü"/>
            </a:pPr>
            <a:r>
              <a:rPr lang="en-US" sz="2500" i="0" dirty="0">
                <a:solidFill>
                  <a:srgbClr val="000000"/>
                </a:solidFill>
                <a:effectLst/>
                <a:latin typeface="TimesNewRomanPS-BoldMT"/>
              </a:rPr>
              <a:t>Thus, CO</a:t>
            </a:r>
            <a:r>
              <a:rPr lang="en-US" sz="1400" i="0" dirty="0">
                <a:solidFill>
                  <a:srgbClr val="000000"/>
                </a:solidFill>
                <a:effectLst/>
                <a:latin typeface="TimesNewRomanPS-BoldMT"/>
              </a:rPr>
              <a:t>2 </a:t>
            </a:r>
            <a:r>
              <a:rPr lang="en-US" sz="2500" i="0" dirty="0">
                <a:solidFill>
                  <a:srgbClr val="000000"/>
                </a:solidFill>
                <a:effectLst/>
                <a:latin typeface="TimesNewRomanPS-BoldMT"/>
              </a:rPr>
              <a:t>capture is a very important topic in science. </a:t>
            </a:r>
          </a:p>
          <a:p>
            <a:pPr marL="342900" indent="-342900">
              <a:buFont typeface="Wingdings" panose="05000000000000000000" pitchFamily="2" charset="2"/>
              <a:buChar char="ü"/>
            </a:pPr>
            <a:r>
              <a:rPr lang="en-US" sz="2500" i="0" dirty="0">
                <a:solidFill>
                  <a:srgbClr val="000000"/>
                </a:solidFill>
                <a:effectLst/>
                <a:latin typeface="TimesNewRomanPS-BoldMT"/>
              </a:rPr>
              <a:t>Compared to H</a:t>
            </a:r>
            <a:r>
              <a:rPr lang="en-US" sz="1400" i="0" dirty="0">
                <a:solidFill>
                  <a:srgbClr val="000000"/>
                </a:solidFill>
                <a:effectLst/>
                <a:latin typeface="TimesNewRomanPS-BoldMT"/>
              </a:rPr>
              <a:t>2</a:t>
            </a:r>
            <a:r>
              <a:rPr lang="en-US" sz="2500" i="0" dirty="0">
                <a:solidFill>
                  <a:srgbClr val="000000"/>
                </a:solidFill>
                <a:effectLst/>
                <a:latin typeface="TimesNewRomanPS-BoldMT"/>
              </a:rPr>
              <a:t>, CO</a:t>
            </a:r>
            <a:r>
              <a:rPr lang="en-US" sz="1400" i="0" dirty="0">
                <a:solidFill>
                  <a:srgbClr val="000000"/>
                </a:solidFill>
                <a:effectLst/>
                <a:latin typeface="TimesNewRomanPS-BoldMT"/>
              </a:rPr>
              <a:t>2 </a:t>
            </a:r>
            <a:r>
              <a:rPr lang="en-US" sz="2500" i="0" dirty="0">
                <a:solidFill>
                  <a:srgbClr val="000000"/>
                </a:solidFill>
                <a:effectLst/>
                <a:latin typeface="TimesNewRomanPS-BoldMT"/>
              </a:rPr>
              <a:t>forms stronger intermolecular interactions with the active metal sites in MOF derivatives. </a:t>
            </a:r>
          </a:p>
          <a:p>
            <a:pPr marL="342900" indent="-342900">
              <a:buFont typeface="Wingdings" panose="05000000000000000000" pitchFamily="2" charset="2"/>
              <a:buChar char="ü"/>
            </a:pPr>
            <a:r>
              <a:rPr lang="en-US" sz="2500" i="0" dirty="0">
                <a:solidFill>
                  <a:srgbClr val="000000"/>
                </a:solidFill>
                <a:effectLst/>
                <a:latin typeface="TimesNewRomanPS-BoldMT"/>
              </a:rPr>
              <a:t>MOFs are found to be the most effective porous structure for CO</a:t>
            </a:r>
            <a:r>
              <a:rPr lang="en-US" sz="1400" i="0" dirty="0">
                <a:solidFill>
                  <a:srgbClr val="000000"/>
                </a:solidFill>
                <a:effectLst/>
                <a:latin typeface="TimesNewRomanPS-BoldMT"/>
              </a:rPr>
              <a:t>2</a:t>
            </a:r>
            <a:r>
              <a:rPr lang="en-US" sz="2500" i="0" dirty="0">
                <a:solidFill>
                  <a:srgbClr val="000000"/>
                </a:solidFill>
                <a:effectLst/>
                <a:latin typeface="TimesNewRomanPS-BoldMT"/>
              </a:rPr>
              <a:t> storage both under ambient conditions and high pressures.</a:t>
            </a:r>
            <a:endParaRPr lang="en-US"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2411582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 calcmode="lin" valueType="num">
                                      <p:cBhvr additive="base">
                                        <p:cTn id="12"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
                                            <p:txEl>
                                              <p:pRg st="3" end="3"/>
                                            </p:txEl>
                                          </p:spTgt>
                                        </p:tgtEl>
                                        <p:attrNameLst>
                                          <p:attrName>style.visibility</p:attrName>
                                        </p:attrNameLst>
                                      </p:cBhvr>
                                      <p:to>
                                        <p:strVal val="visible"/>
                                      </p:to>
                                    </p:set>
                                    <p:anim calcmode="lin" valueType="num">
                                      <p:cBhvr additive="base">
                                        <p:cTn id="18"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1">
                                            <p:txEl>
                                              <p:pRg st="4" end="4"/>
                                            </p:txEl>
                                          </p:spTgt>
                                        </p:tgtEl>
                                        <p:attrNameLst>
                                          <p:attrName>style.visibility</p:attrName>
                                        </p:attrNameLst>
                                      </p:cBhvr>
                                      <p:to>
                                        <p:strVal val="visible"/>
                                      </p:to>
                                    </p:set>
                                    <p:anim calcmode="lin" valueType="num">
                                      <p:cBhvr additive="base">
                                        <p:cTn id="24"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1">
                                            <p:txEl>
                                              <p:pRg st="5" end="5"/>
                                            </p:txEl>
                                          </p:spTgt>
                                        </p:tgtEl>
                                        <p:attrNameLst>
                                          <p:attrName>style.visibility</p:attrName>
                                        </p:attrNameLst>
                                      </p:cBhvr>
                                      <p:to>
                                        <p:strVal val="visible"/>
                                      </p:to>
                                    </p:set>
                                    <p:anim calcmode="lin" valueType="num">
                                      <p:cBhvr additive="base">
                                        <p:cTn id="30"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D350C39-2180-478B-BB64-EB41F8D00414}"/>
              </a:ext>
            </a:extLst>
          </p:cNvPr>
          <p:cNvSpPr/>
          <p:nvPr/>
        </p:nvSpPr>
        <p:spPr>
          <a:xfrm>
            <a:off x="7696200" y="6586780"/>
            <a:ext cx="838200" cy="1188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424C8B0E-4E08-4945-8D32-CF15390D8D5B}"/>
              </a:ext>
            </a:extLst>
          </p:cNvPr>
          <p:cNvSpPr/>
          <p:nvPr/>
        </p:nvSpPr>
        <p:spPr>
          <a:xfrm>
            <a:off x="304800" y="1524000"/>
            <a:ext cx="8610598" cy="1077218"/>
          </a:xfrm>
          <a:prstGeom prst="rect">
            <a:avLst/>
          </a:prstGeom>
        </p:spPr>
        <p:txBody>
          <a:bodyPr wrap="square">
            <a:spAutoFit/>
          </a:bodyPr>
          <a:lstStyle/>
          <a:p>
            <a:r>
              <a:rPr lang="en-US" sz="3200" dirty="0"/>
              <a:t/>
            </a:r>
            <a:br>
              <a:rPr lang="en-US" sz="3200" dirty="0"/>
            </a:br>
            <a:endParaRPr lang="ar-EG" sz="3200" dirty="0"/>
          </a:p>
        </p:txBody>
      </p:sp>
      <p:sp>
        <p:nvSpPr>
          <p:cNvPr id="6" name="Title 5">
            <a:extLst>
              <a:ext uri="{FF2B5EF4-FFF2-40B4-BE49-F238E27FC236}">
                <a16:creationId xmlns:a16="http://schemas.microsoft.com/office/drawing/2014/main" xmlns="" id="{8284F25D-F90B-DF78-0E84-8F50DAA5143A}"/>
              </a:ext>
            </a:extLst>
          </p:cNvPr>
          <p:cNvSpPr>
            <a:spLocks noGrp="1"/>
          </p:cNvSpPr>
          <p:nvPr>
            <p:ph type="title"/>
          </p:nvPr>
        </p:nvSpPr>
        <p:spPr>
          <a:xfrm>
            <a:off x="1371600" y="-17253"/>
            <a:ext cx="6858667" cy="962055"/>
          </a:xfrm>
        </p:spPr>
        <p:txBody>
          <a:bodyPr>
            <a:normAutofit/>
          </a:bodyPr>
          <a:lstStyle/>
          <a:p>
            <a:r>
              <a:rPr lang="en-US" sz="3500" b="1" dirty="0">
                <a:latin typeface="Times New Roman" panose="02020603050405020304" pitchFamily="18" charset="0"/>
                <a:cs typeface="Times New Roman" panose="02020603050405020304" pitchFamily="18" charset="0"/>
              </a:rPr>
              <a:t>Gas Adsorption and Separation</a:t>
            </a:r>
            <a:endParaRPr lang="en-US" sz="3500" dirty="0"/>
          </a:p>
        </p:txBody>
      </p:sp>
      <p:sp>
        <p:nvSpPr>
          <p:cNvPr id="11" name="TextBox 10">
            <a:extLst>
              <a:ext uri="{FF2B5EF4-FFF2-40B4-BE49-F238E27FC236}">
                <a16:creationId xmlns:a16="http://schemas.microsoft.com/office/drawing/2014/main" xmlns="" id="{C16BE968-4350-60BB-E928-89D46793788A}"/>
              </a:ext>
            </a:extLst>
          </p:cNvPr>
          <p:cNvSpPr txBox="1"/>
          <p:nvPr/>
        </p:nvSpPr>
        <p:spPr>
          <a:xfrm>
            <a:off x="38099" y="1752600"/>
            <a:ext cx="9144000" cy="4031873"/>
          </a:xfrm>
          <a:prstGeom prst="rect">
            <a:avLst/>
          </a:prstGeom>
          <a:noFill/>
        </p:spPr>
        <p:txBody>
          <a:bodyPr wrap="square">
            <a:spAutoFit/>
          </a:bodyPr>
          <a:lstStyle/>
          <a:p>
            <a:r>
              <a:rPr lang="en-US" sz="2800" b="1" dirty="0">
                <a:solidFill>
                  <a:srgbClr val="000000"/>
                </a:solidFill>
                <a:latin typeface="TimesNewRomanPS-BoldMT"/>
              </a:rPr>
              <a:t>Gas Adsorption and Separation</a:t>
            </a:r>
          </a:p>
          <a:p>
            <a:endParaRPr lang="en-US" sz="2800" b="1" dirty="0">
              <a:solidFill>
                <a:srgbClr val="000000"/>
              </a:solidFill>
              <a:latin typeface="TimesNewRomanPS-BoldMT"/>
            </a:endParaRPr>
          </a:p>
          <a:p>
            <a:pPr marL="342900" indent="-342900">
              <a:buFont typeface="Wingdings" panose="05000000000000000000" pitchFamily="2" charset="2"/>
              <a:buChar char="q"/>
            </a:pPr>
            <a:r>
              <a:rPr lang="en-US" sz="2500" b="1" i="0" dirty="0">
                <a:solidFill>
                  <a:srgbClr val="000000"/>
                </a:solidFill>
                <a:effectLst/>
                <a:latin typeface="TimesNewRomanPS-BoldMT"/>
              </a:rPr>
              <a:t> </a:t>
            </a:r>
            <a:r>
              <a:rPr lang="en-US" sz="2500" i="0" dirty="0">
                <a:solidFill>
                  <a:srgbClr val="000000"/>
                </a:solidFill>
                <a:effectLst/>
                <a:latin typeface="TimesNewRomanPS-BoldMT"/>
              </a:rPr>
              <a:t>MOFs can be used for selective adsorption and the separation of gasses from a mixture. </a:t>
            </a:r>
          </a:p>
          <a:p>
            <a:pPr marL="342900" indent="-342900">
              <a:buFont typeface="Wingdings" panose="05000000000000000000" pitchFamily="2" charset="2"/>
              <a:buChar char="q"/>
            </a:pPr>
            <a:r>
              <a:rPr lang="en-US" sz="2500" i="0" dirty="0">
                <a:solidFill>
                  <a:srgbClr val="000000"/>
                </a:solidFill>
                <a:effectLst/>
                <a:latin typeface="TimesNewRomanPS-BoldMT"/>
              </a:rPr>
              <a:t>Selective adsorption is highly crucial in practical applications considering that most of the gasses in the industry are in the form of a mixture. </a:t>
            </a:r>
          </a:p>
          <a:p>
            <a:pPr marL="342900" indent="-342900">
              <a:buFont typeface="Wingdings" panose="05000000000000000000" pitchFamily="2" charset="2"/>
              <a:buChar char="ü"/>
            </a:pPr>
            <a:r>
              <a:rPr lang="en-US" sz="2500" i="0" dirty="0">
                <a:solidFill>
                  <a:srgbClr val="000000"/>
                </a:solidFill>
                <a:effectLst/>
                <a:latin typeface="TimesNewRomanPS-BoldMT"/>
              </a:rPr>
              <a:t>It is important to capture carbon dioxide from hydrogen and methane precombustion and from flue gas post-combustion to reduce CO</a:t>
            </a:r>
            <a:r>
              <a:rPr lang="en-US" sz="1400" i="0" dirty="0">
                <a:solidFill>
                  <a:srgbClr val="000000"/>
                </a:solidFill>
                <a:effectLst/>
                <a:latin typeface="TimesNewRomanPS-BoldMT"/>
              </a:rPr>
              <a:t>2</a:t>
            </a:r>
            <a:r>
              <a:rPr lang="en-US" sz="2500" i="0" dirty="0">
                <a:solidFill>
                  <a:srgbClr val="000000"/>
                </a:solidFill>
                <a:effectLst/>
                <a:latin typeface="TimesNewRomanPS-BoldMT"/>
              </a:rPr>
              <a:t> emissions. </a:t>
            </a:r>
          </a:p>
        </p:txBody>
      </p:sp>
    </p:spTree>
    <p:extLst>
      <p:ext uri="{BB962C8B-B14F-4D97-AF65-F5344CB8AC3E}">
        <p14:creationId xmlns:p14="http://schemas.microsoft.com/office/powerpoint/2010/main" xmlns="" val="29684851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circle(in)">
                                      <p:cBhvr>
                                        <p:cTn id="7" dur="2000"/>
                                        <p:tgtEl>
                                          <p:spTgt spid="1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xEl>
                                              <p:pRg st="3" end="3"/>
                                            </p:txEl>
                                          </p:spTgt>
                                        </p:tgtEl>
                                        <p:attrNameLst>
                                          <p:attrName>style.visibility</p:attrName>
                                        </p:attrNameLst>
                                      </p:cBhvr>
                                      <p:to>
                                        <p:strVal val="visible"/>
                                      </p:to>
                                    </p:set>
                                    <p:animEffect transition="in" filter="circle(in)">
                                      <p:cBhvr>
                                        <p:cTn id="12" dur="2000"/>
                                        <p:tgtEl>
                                          <p:spTgt spid="1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barn(inVertical)">
                                      <p:cBhvr>
                                        <p:cTn id="1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D350C39-2180-478B-BB64-EB41F8D00414}"/>
              </a:ext>
            </a:extLst>
          </p:cNvPr>
          <p:cNvSpPr/>
          <p:nvPr/>
        </p:nvSpPr>
        <p:spPr>
          <a:xfrm>
            <a:off x="7696200" y="6586780"/>
            <a:ext cx="838200" cy="1188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424C8B0E-4E08-4945-8D32-CF15390D8D5B}"/>
              </a:ext>
            </a:extLst>
          </p:cNvPr>
          <p:cNvSpPr/>
          <p:nvPr/>
        </p:nvSpPr>
        <p:spPr>
          <a:xfrm>
            <a:off x="304800" y="1524000"/>
            <a:ext cx="8610598" cy="1077218"/>
          </a:xfrm>
          <a:prstGeom prst="rect">
            <a:avLst/>
          </a:prstGeom>
        </p:spPr>
        <p:txBody>
          <a:bodyPr wrap="square">
            <a:spAutoFit/>
          </a:bodyPr>
          <a:lstStyle/>
          <a:p>
            <a:r>
              <a:rPr lang="en-US" sz="3200" dirty="0"/>
              <a:t/>
            </a:r>
            <a:br>
              <a:rPr lang="en-US" sz="3200" dirty="0"/>
            </a:br>
            <a:endParaRPr lang="ar-EG" sz="3200" dirty="0"/>
          </a:p>
        </p:txBody>
      </p:sp>
      <p:sp>
        <p:nvSpPr>
          <p:cNvPr id="6" name="Title 5">
            <a:extLst>
              <a:ext uri="{FF2B5EF4-FFF2-40B4-BE49-F238E27FC236}">
                <a16:creationId xmlns:a16="http://schemas.microsoft.com/office/drawing/2014/main" xmlns="" id="{8284F25D-F90B-DF78-0E84-8F50DAA5143A}"/>
              </a:ext>
            </a:extLst>
          </p:cNvPr>
          <p:cNvSpPr>
            <a:spLocks noGrp="1"/>
          </p:cNvSpPr>
          <p:nvPr>
            <p:ph type="title"/>
          </p:nvPr>
        </p:nvSpPr>
        <p:spPr>
          <a:xfrm>
            <a:off x="1371600" y="-17253"/>
            <a:ext cx="6858667" cy="962055"/>
          </a:xfrm>
        </p:spPr>
        <p:txBody>
          <a:bodyPr>
            <a:normAutofit/>
          </a:bodyPr>
          <a:lstStyle/>
          <a:p>
            <a:r>
              <a:rPr lang="en-US" sz="3500" b="1" dirty="0">
                <a:latin typeface="Times New Roman" panose="02020603050405020304" pitchFamily="18" charset="0"/>
                <a:cs typeface="Times New Roman" panose="02020603050405020304" pitchFamily="18" charset="0"/>
              </a:rPr>
              <a:t>Gas Adsorption and Separation</a:t>
            </a:r>
            <a:endParaRPr lang="en-US" sz="3500" dirty="0"/>
          </a:p>
        </p:txBody>
      </p:sp>
      <p:sp>
        <p:nvSpPr>
          <p:cNvPr id="11" name="TextBox 10">
            <a:extLst>
              <a:ext uri="{FF2B5EF4-FFF2-40B4-BE49-F238E27FC236}">
                <a16:creationId xmlns:a16="http://schemas.microsoft.com/office/drawing/2014/main" xmlns="" id="{C16BE968-4350-60BB-E928-89D46793788A}"/>
              </a:ext>
            </a:extLst>
          </p:cNvPr>
          <p:cNvSpPr txBox="1"/>
          <p:nvPr/>
        </p:nvSpPr>
        <p:spPr>
          <a:xfrm>
            <a:off x="38099" y="1752600"/>
            <a:ext cx="9144000" cy="4031873"/>
          </a:xfrm>
          <a:prstGeom prst="rect">
            <a:avLst/>
          </a:prstGeom>
          <a:noFill/>
        </p:spPr>
        <p:txBody>
          <a:bodyPr wrap="square">
            <a:spAutoFit/>
          </a:bodyPr>
          <a:lstStyle/>
          <a:p>
            <a:r>
              <a:rPr lang="en-US" sz="2800" b="1" dirty="0">
                <a:solidFill>
                  <a:srgbClr val="000000"/>
                </a:solidFill>
                <a:latin typeface="TimesNewRomanPS-BoldMT"/>
              </a:rPr>
              <a:t>Gas Adsorption and Separation</a:t>
            </a:r>
          </a:p>
          <a:p>
            <a:endParaRPr lang="en-US" sz="2800" b="1" dirty="0">
              <a:solidFill>
                <a:srgbClr val="000000"/>
              </a:solidFill>
              <a:latin typeface="TimesNewRomanPS-BoldMT"/>
            </a:endParaRPr>
          </a:p>
          <a:p>
            <a:pPr marL="342900" indent="-342900">
              <a:buFont typeface="Wingdings" panose="05000000000000000000" pitchFamily="2" charset="2"/>
              <a:buChar char="q"/>
            </a:pPr>
            <a:r>
              <a:rPr lang="en-US" sz="2500" b="1" i="0" dirty="0">
                <a:solidFill>
                  <a:srgbClr val="000000"/>
                </a:solidFill>
                <a:effectLst/>
                <a:latin typeface="TimesNewRomanPS-BoldMT"/>
              </a:rPr>
              <a:t> </a:t>
            </a:r>
            <a:r>
              <a:rPr lang="en-US" sz="2500" i="0" dirty="0">
                <a:solidFill>
                  <a:srgbClr val="000000"/>
                </a:solidFill>
                <a:effectLst/>
                <a:latin typeface="TimesNewRomanPS-BoldMT"/>
              </a:rPr>
              <a:t> The selective adsorption of CO</a:t>
            </a:r>
            <a:r>
              <a:rPr lang="en-US" sz="1400" i="0" dirty="0">
                <a:solidFill>
                  <a:srgbClr val="000000"/>
                </a:solidFill>
                <a:effectLst/>
                <a:latin typeface="TimesNewRomanPS-BoldMT"/>
              </a:rPr>
              <a:t>2</a:t>
            </a:r>
            <a:r>
              <a:rPr lang="en-US" sz="2500" i="0" dirty="0">
                <a:solidFill>
                  <a:srgbClr val="000000"/>
                </a:solidFill>
                <a:effectLst/>
                <a:latin typeface="TimesNewRomanPS-BoldMT"/>
              </a:rPr>
              <a:t> from a mixture can be improved by introducing open metal sites and amine functionalities into the MOF structure. </a:t>
            </a:r>
          </a:p>
          <a:p>
            <a:pPr marL="342900" indent="-342900">
              <a:buFont typeface="Wingdings" panose="05000000000000000000" pitchFamily="2" charset="2"/>
              <a:buChar char="q"/>
            </a:pPr>
            <a:r>
              <a:rPr lang="en-US" sz="2500" i="0" dirty="0">
                <a:solidFill>
                  <a:srgbClr val="000000"/>
                </a:solidFill>
                <a:effectLst/>
                <a:latin typeface="TimesNewRomanPS-BoldMT"/>
              </a:rPr>
              <a:t>The tunable structure of MOFs also has great potential for gas separation applications. </a:t>
            </a:r>
          </a:p>
          <a:p>
            <a:pPr marL="342900" indent="-342900">
              <a:buFont typeface="Wingdings" panose="05000000000000000000" pitchFamily="2" charset="2"/>
              <a:buChar char="q"/>
            </a:pPr>
            <a:r>
              <a:rPr lang="en-US" sz="2500" i="0" dirty="0">
                <a:solidFill>
                  <a:srgbClr val="000000"/>
                </a:solidFill>
                <a:effectLst/>
                <a:latin typeface="TimesNewRomanPS-BoldMT"/>
              </a:rPr>
              <a:t>If the pore sizes are engineered to desired scales MOFs act as a molecular sieve and only capture the gas molecules at specific sizes.</a:t>
            </a:r>
          </a:p>
        </p:txBody>
      </p:sp>
    </p:spTree>
    <p:extLst>
      <p:ext uri="{BB962C8B-B14F-4D97-AF65-F5344CB8AC3E}">
        <p14:creationId xmlns:p14="http://schemas.microsoft.com/office/powerpoint/2010/main" xmlns="" val="5393122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fade">
                                      <p:cBhvr>
                                        <p:cTn id="7" dur="1000"/>
                                        <p:tgtEl>
                                          <p:spTgt spid="11">
                                            <p:txEl>
                                              <p:pRg st="2" end="2"/>
                                            </p:txEl>
                                          </p:spTgt>
                                        </p:tgtEl>
                                      </p:cBhvr>
                                    </p:animEffect>
                                    <p:anim calcmode="lin" valueType="num">
                                      <p:cBhvr>
                                        <p:cTn id="8"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3" end="3"/>
                                            </p:txEl>
                                          </p:spTgt>
                                        </p:tgtEl>
                                        <p:attrNameLst>
                                          <p:attrName>style.visibility</p:attrName>
                                        </p:attrNameLst>
                                      </p:cBhvr>
                                      <p:to>
                                        <p:strVal val="visible"/>
                                      </p:to>
                                    </p:set>
                                    <p:animEffect transition="in" filter="fade">
                                      <p:cBhvr>
                                        <p:cTn id="14" dur="1000"/>
                                        <p:tgtEl>
                                          <p:spTgt spid="11">
                                            <p:txEl>
                                              <p:pRg st="3" end="3"/>
                                            </p:txEl>
                                          </p:spTgt>
                                        </p:tgtEl>
                                      </p:cBhvr>
                                    </p:animEffect>
                                    <p:anim calcmode="lin" valueType="num">
                                      <p:cBhvr>
                                        <p:cTn id="15"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animEffect transition="in" filter="fade">
                                      <p:cBhvr>
                                        <p:cTn id="21" dur="1000"/>
                                        <p:tgtEl>
                                          <p:spTgt spid="11">
                                            <p:txEl>
                                              <p:pRg st="4" end="4"/>
                                            </p:txEl>
                                          </p:spTgt>
                                        </p:tgtEl>
                                      </p:cBhvr>
                                    </p:animEffect>
                                    <p:anim calcmode="lin" valueType="num">
                                      <p:cBhvr>
                                        <p:cTn id="22"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D350C39-2180-478B-BB64-EB41F8D00414}"/>
              </a:ext>
            </a:extLst>
          </p:cNvPr>
          <p:cNvSpPr/>
          <p:nvPr/>
        </p:nvSpPr>
        <p:spPr>
          <a:xfrm>
            <a:off x="7696200" y="6586780"/>
            <a:ext cx="838200" cy="1188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424C8B0E-4E08-4945-8D32-CF15390D8D5B}"/>
              </a:ext>
            </a:extLst>
          </p:cNvPr>
          <p:cNvSpPr/>
          <p:nvPr/>
        </p:nvSpPr>
        <p:spPr>
          <a:xfrm>
            <a:off x="304800" y="1524000"/>
            <a:ext cx="8610598" cy="1077218"/>
          </a:xfrm>
          <a:prstGeom prst="rect">
            <a:avLst/>
          </a:prstGeom>
        </p:spPr>
        <p:txBody>
          <a:bodyPr wrap="square">
            <a:spAutoFit/>
          </a:bodyPr>
          <a:lstStyle/>
          <a:p>
            <a:r>
              <a:rPr lang="en-US" sz="3200" dirty="0"/>
              <a:t/>
            </a:r>
            <a:br>
              <a:rPr lang="en-US" sz="3200" dirty="0"/>
            </a:br>
            <a:endParaRPr lang="ar-EG" sz="3200" dirty="0"/>
          </a:p>
        </p:txBody>
      </p:sp>
      <p:sp>
        <p:nvSpPr>
          <p:cNvPr id="6" name="Title 5">
            <a:extLst>
              <a:ext uri="{FF2B5EF4-FFF2-40B4-BE49-F238E27FC236}">
                <a16:creationId xmlns:a16="http://schemas.microsoft.com/office/drawing/2014/main" xmlns="" id="{8284F25D-F90B-DF78-0E84-8F50DAA5143A}"/>
              </a:ext>
            </a:extLst>
          </p:cNvPr>
          <p:cNvSpPr>
            <a:spLocks noGrp="1"/>
          </p:cNvSpPr>
          <p:nvPr>
            <p:ph type="title"/>
          </p:nvPr>
        </p:nvSpPr>
        <p:spPr>
          <a:xfrm>
            <a:off x="2056731" y="-119078"/>
            <a:ext cx="5002463" cy="962055"/>
          </a:xfrm>
        </p:spPr>
        <p:txBody>
          <a:bodyPr>
            <a:normAutofit/>
          </a:bodyPr>
          <a:lstStyle/>
          <a:p>
            <a:r>
              <a:rPr lang="en-US" sz="3500" b="1" dirty="0">
                <a:latin typeface="Times New Roman" panose="02020603050405020304" pitchFamily="18" charset="0"/>
                <a:cs typeface="Times New Roman" panose="02020603050405020304" pitchFamily="18" charset="0"/>
              </a:rPr>
              <a:t>Hydrogen Energy</a:t>
            </a:r>
          </a:p>
        </p:txBody>
      </p:sp>
      <p:sp>
        <p:nvSpPr>
          <p:cNvPr id="11" name="TextBox 10">
            <a:extLst>
              <a:ext uri="{FF2B5EF4-FFF2-40B4-BE49-F238E27FC236}">
                <a16:creationId xmlns:a16="http://schemas.microsoft.com/office/drawing/2014/main" xmlns="" id="{C16BE968-4350-60BB-E928-89D46793788A}"/>
              </a:ext>
            </a:extLst>
          </p:cNvPr>
          <p:cNvSpPr txBox="1">
            <a:spLocks/>
          </p:cNvSpPr>
          <p:nvPr/>
        </p:nvSpPr>
        <p:spPr>
          <a:xfrm>
            <a:off x="0" y="1797784"/>
            <a:ext cx="9144000" cy="3262432"/>
          </a:xfrm>
          <a:prstGeom prst="rect">
            <a:avLst/>
          </a:prstGeom>
          <a:noFill/>
        </p:spPr>
        <p:txBody>
          <a:bodyPr wrap="square">
            <a:spAutoFit/>
          </a:bodyPr>
          <a:lstStyle/>
          <a:p>
            <a:r>
              <a:rPr lang="en-US" sz="2800" b="1" i="0" dirty="0">
                <a:solidFill>
                  <a:srgbClr val="000000"/>
                </a:solidFill>
                <a:effectLst/>
                <a:latin typeface="TimesNewRomanPS-BoldMT"/>
              </a:rPr>
              <a:t>Hydrogen Energy</a:t>
            </a:r>
          </a:p>
          <a:p>
            <a:endParaRPr lang="en-US" sz="2800" b="1" i="0" dirty="0">
              <a:solidFill>
                <a:srgbClr val="000000"/>
              </a:solidFill>
              <a:effectLst/>
              <a:latin typeface="TimesNewRomanPS-BoldMT"/>
            </a:endParaRPr>
          </a:p>
          <a:p>
            <a:pPr marL="342900" indent="-342900">
              <a:buFont typeface="Wingdings" panose="05000000000000000000" pitchFamily="2" charset="2"/>
              <a:buChar char="§"/>
            </a:pPr>
            <a:r>
              <a:rPr lang="en-US" sz="2500" b="1" i="0" dirty="0">
                <a:solidFill>
                  <a:srgbClr val="000000"/>
                </a:solidFill>
                <a:effectLst/>
                <a:latin typeface="TimesNewRomanPS-BoldMT"/>
              </a:rPr>
              <a:t> </a:t>
            </a:r>
            <a:r>
              <a:rPr lang="en-US" sz="2500" i="0" dirty="0">
                <a:solidFill>
                  <a:srgbClr val="000000"/>
                </a:solidFill>
                <a:effectLst/>
                <a:latin typeface="TimesNewRomanPS-BoldMT"/>
              </a:rPr>
              <a:t>Hydrogen energy involves two fundamental parts; H</a:t>
            </a:r>
            <a:r>
              <a:rPr lang="en-US" sz="1400" i="0" dirty="0">
                <a:solidFill>
                  <a:srgbClr val="000000"/>
                </a:solidFill>
                <a:effectLst/>
                <a:latin typeface="TimesNewRomanPS-BoldMT"/>
              </a:rPr>
              <a:t>2</a:t>
            </a:r>
            <a:r>
              <a:rPr lang="en-US" sz="2500" i="0" dirty="0">
                <a:solidFill>
                  <a:srgbClr val="000000"/>
                </a:solidFill>
                <a:effectLst/>
                <a:latin typeface="TimesNewRomanPS-BoldMT"/>
              </a:rPr>
              <a:t> production and hydrogen storage. </a:t>
            </a:r>
          </a:p>
          <a:p>
            <a:pPr marL="342900" indent="-342900">
              <a:buFont typeface="Wingdings" panose="05000000000000000000" pitchFamily="2" charset="2"/>
              <a:buChar char="§"/>
            </a:pPr>
            <a:r>
              <a:rPr lang="en-US" sz="2500" i="0" dirty="0">
                <a:solidFill>
                  <a:srgbClr val="000000"/>
                </a:solidFill>
                <a:effectLst/>
                <a:latin typeface="TimesNewRomanPS-BoldMT"/>
              </a:rPr>
              <a:t>Just like hydrogen storage, MOFs can take a great role in hydrogen production as well. </a:t>
            </a:r>
          </a:p>
          <a:p>
            <a:pPr marL="342900" indent="-342900">
              <a:buFont typeface="Wingdings" panose="05000000000000000000" pitchFamily="2" charset="2"/>
              <a:buChar char="§"/>
            </a:pPr>
            <a:r>
              <a:rPr lang="en-US" sz="2500" i="0" dirty="0">
                <a:solidFill>
                  <a:srgbClr val="000000"/>
                </a:solidFill>
                <a:effectLst/>
                <a:latin typeface="TimesNewRomanPS-BoldMT"/>
              </a:rPr>
              <a:t>MOFs are utilized for hydrogen production in </a:t>
            </a:r>
            <a:r>
              <a:rPr lang="en-US" sz="2500" b="1" i="0" dirty="0">
                <a:solidFill>
                  <a:srgbClr val="000000"/>
                </a:solidFill>
                <a:effectLst/>
                <a:latin typeface="TimesNewRomanPS-BoldMT"/>
              </a:rPr>
              <a:t>photocatalytic</a:t>
            </a:r>
            <a:r>
              <a:rPr lang="en-US" sz="2500" i="0" dirty="0">
                <a:solidFill>
                  <a:srgbClr val="000000"/>
                </a:solidFill>
                <a:effectLst/>
                <a:latin typeface="TimesNewRomanPS-BoldMT"/>
              </a:rPr>
              <a:t> and </a:t>
            </a:r>
            <a:r>
              <a:rPr lang="en-US" sz="2500" b="1" i="0" dirty="0">
                <a:solidFill>
                  <a:srgbClr val="000000"/>
                </a:solidFill>
                <a:effectLst/>
                <a:latin typeface="TimesNewRomanPS-BoldMT"/>
              </a:rPr>
              <a:t>electrocatalytic</a:t>
            </a:r>
            <a:r>
              <a:rPr lang="en-US" sz="2500" i="0" dirty="0">
                <a:solidFill>
                  <a:srgbClr val="000000"/>
                </a:solidFill>
                <a:effectLst/>
                <a:latin typeface="TimesNewRomanPS-BoldMT"/>
              </a:rPr>
              <a:t> production processes.</a:t>
            </a:r>
            <a:endParaRPr lang="en-US" sz="2500" i="0" dirty="0">
              <a:solidFill>
                <a:srgbClr val="FF0000"/>
              </a:solidFill>
              <a:effectLst/>
              <a:latin typeface="TimesNewRomanPS-BoldMT"/>
            </a:endParaRPr>
          </a:p>
        </p:txBody>
      </p:sp>
    </p:spTree>
    <p:extLst>
      <p:ext uri="{BB962C8B-B14F-4D97-AF65-F5344CB8AC3E}">
        <p14:creationId xmlns:p14="http://schemas.microsoft.com/office/powerpoint/2010/main" xmlns="" val="6602721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 calcmode="lin" valueType="num">
                                      <p:cBhvr additive="base">
                                        <p:cTn id="7"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anim calcmode="lin" valueType="num">
                                      <p:cBhvr additive="base">
                                        <p:cTn id="13"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 calcmode="lin" valueType="num">
                                      <p:cBhvr additive="base">
                                        <p:cTn id="19"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D350C39-2180-478B-BB64-EB41F8D00414}"/>
              </a:ext>
            </a:extLst>
          </p:cNvPr>
          <p:cNvSpPr/>
          <p:nvPr/>
        </p:nvSpPr>
        <p:spPr>
          <a:xfrm>
            <a:off x="7696200" y="6586780"/>
            <a:ext cx="838200" cy="1188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424C8B0E-4E08-4945-8D32-CF15390D8D5B}"/>
              </a:ext>
            </a:extLst>
          </p:cNvPr>
          <p:cNvSpPr/>
          <p:nvPr/>
        </p:nvSpPr>
        <p:spPr>
          <a:xfrm>
            <a:off x="304800" y="1524000"/>
            <a:ext cx="8610598" cy="1077218"/>
          </a:xfrm>
          <a:prstGeom prst="rect">
            <a:avLst/>
          </a:prstGeom>
        </p:spPr>
        <p:txBody>
          <a:bodyPr wrap="square">
            <a:spAutoFit/>
          </a:bodyPr>
          <a:lstStyle/>
          <a:p>
            <a:r>
              <a:rPr lang="en-US" sz="3200" dirty="0"/>
              <a:t/>
            </a:r>
            <a:br>
              <a:rPr lang="en-US" sz="3200" dirty="0"/>
            </a:br>
            <a:endParaRPr lang="ar-EG" sz="3200" dirty="0"/>
          </a:p>
        </p:txBody>
      </p:sp>
      <p:sp>
        <p:nvSpPr>
          <p:cNvPr id="6" name="Title 5">
            <a:extLst>
              <a:ext uri="{FF2B5EF4-FFF2-40B4-BE49-F238E27FC236}">
                <a16:creationId xmlns:a16="http://schemas.microsoft.com/office/drawing/2014/main" xmlns="" id="{8284F25D-F90B-DF78-0E84-8F50DAA5143A}"/>
              </a:ext>
            </a:extLst>
          </p:cNvPr>
          <p:cNvSpPr>
            <a:spLocks noGrp="1"/>
          </p:cNvSpPr>
          <p:nvPr>
            <p:ph type="title"/>
          </p:nvPr>
        </p:nvSpPr>
        <p:spPr>
          <a:xfrm>
            <a:off x="2056731" y="-119078"/>
            <a:ext cx="5002463" cy="962055"/>
          </a:xfrm>
        </p:spPr>
        <p:txBody>
          <a:bodyPr>
            <a:normAutofit/>
          </a:bodyPr>
          <a:lstStyle/>
          <a:p>
            <a:r>
              <a:rPr lang="en-US" sz="3500" b="1" dirty="0">
                <a:latin typeface="Times New Roman" panose="02020603050405020304" pitchFamily="18" charset="0"/>
                <a:cs typeface="Times New Roman" panose="02020603050405020304" pitchFamily="18" charset="0"/>
              </a:rPr>
              <a:t>Hydrogen Energy</a:t>
            </a:r>
          </a:p>
        </p:txBody>
      </p:sp>
      <p:sp>
        <p:nvSpPr>
          <p:cNvPr id="11" name="TextBox 10">
            <a:extLst>
              <a:ext uri="{FF2B5EF4-FFF2-40B4-BE49-F238E27FC236}">
                <a16:creationId xmlns:a16="http://schemas.microsoft.com/office/drawing/2014/main" xmlns="" id="{C16BE968-4350-60BB-E928-89D46793788A}"/>
              </a:ext>
            </a:extLst>
          </p:cNvPr>
          <p:cNvSpPr txBox="1">
            <a:spLocks/>
          </p:cNvSpPr>
          <p:nvPr/>
        </p:nvSpPr>
        <p:spPr>
          <a:xfrm>
            <a:off x="38099" y="1676400"/>
            <a:ext cx="9144000" cy="4031873"/>
          </a:xfrm>
          <a:prstGeom prst="rect">
            <a:avLst/>
          </a:prstGeom>
          <a:noFill/>
        </p:spPr>
        <p:txBody>
          <a:bodyPr wrap="square">
            <a:spAutoFit/>
          </a:bodyPr>
          <a:lstStyle/>
          <a:p>
            <a:r>
              <a:rPr lang="en-US" sz="2800" b="1" i="0" dirty="0">
                <a:solidFill>
                  <a:srgbClr val="000000"/>
                </a:solidFill>
                <a:effectLst/>
                <a:latin typeface="TimesNewRomanPS-BoldMT"/>
              </a:rPr>
              <a:t>Hydrogen Energy (Photocatalytic)</a:t>
            </a:r>
          </a:p>
          <a:p>
            <a:endParaRPr lang="en-US" sz="2800" b="1" i="0" dirty="0">
              <a:solidFill>
                <a:srgbClr val="000000"/>
              </a:solidFill>
              <a:effectLst/>
              <a:latin typeface="TimesNewRomanPS-BoldMT"/>
            </a:endParaRPr>
          </a:p>
          <a:p>
            <a:pPr marL="342900" indent="-342900">
              <a:buFont typeface="Wingdings" panose="05000000000000000000" pitchFamily="2" charset="2"/>
              <a:buChar char="Ø"/>
            </a:pPr>
            <a:r>
              <a:rPr lang="en-US" sz="2500" i="0" dirty="0">
                <a:solidFill>
                  <a:srgbClr val="000000"/>
                </a:solidFill>
                <a:effectLst/>
                <a:latin typeface="TimesNewRomanPS-BoldMT"/>
              </a:rPr>
              <a:t>The photocatalytic process uses solar energy for water splitting reactions. </a:t>
            </a:r>
          </a:p>
          <a:p>
            <a:pPr marL="342900" indent="-342900">
              <a:buFont typeface="Wingdings" panose="05000000000000000000" pitchFamily="2" charset="2"/>
              <a:buChar char="Ø"/>
            </a:pPr>
            <a:r>
              <a:rPr lang="en-US" sz="2500" i="0" dirty="0">
                <a:solidFill>
                  <a:srgbClr val="000000"/>
                </a:solidFill>
                <a:effectLst/>
                <a:latin typeface="TimesNewRomanPS-BoldMT"/>
              </a:rPr>
              <a:t>The products of this reaction are hydrogen and oxygen molecules. </a:t>
            </a:r>
          </a:p>
          <a:p>
            <a:pPr marL="342900" indent="-342900">
              <a:buFont typeface="Wingdings" panose="05000000000000000000" pitchFamily="2" charset="2"/>
              <a:buChar char="Ø"/>
            </a:pPr>
            <a:r>
              <a:rPr lang="en-US" sz="2500" i="0" dirty="0">
                <a:solidFill>
                  <a:srgbClr val="000000"/>
                </a:solidFill>
                <a:effectLst/>
                <a:latin typeface="TimesNewRomanPS-BoldMT"/>
              </a:rPr>
              <a:t>The porous structure of MOFs creates a suitable environment for combining light-harvesting units and active catalytic sites. </a:t>
            </a:r>
          </a:p>
          <a:p>
            <a:pPr marL="342900" indent="-342900">
              <a:buFont typeface="Wingdings" panose="05000000000000000000" pitchFamily="2" charset="2"/>
              <a:buChar char="Ø"/>
            </a:pPr>
            <a:r>
              <a:rPr lang="en-US" sz="2500" i="0" dirty="0">
                <a:solidFill>
                  <a:srgbClr val="000000"/>
                </a:solidFill>
                <a:effectLst/>
                <a:latin typeface="TimesNewRomanPS-BoldMT"/>
              </a:rPr>
              <a:t>In order to enhance the photocatalytic activity of MOFs light-absorbing chromophores or co-catalysts such as metal nanoparticles can be introduced into the structure.</a:t>
            </a:r>
            <a:endParaRPr lang="en-US" sz="2500" i="0" dirty="0">
              <a:solidFill>
                <a:srgbClr val="FF0000"/>
              </a:solidFill>
              <a:effectLst/>
              <a:latin typeface="TimesNewRomanPS-BoldMT"/>
            </a:endParaRPr>
          </a:p>
        </p:txBody>
      </p:sp>
    </p:spTree>
    <p:extLst>
      <p:ext uri="{BB962C8B-B14F-4D97-AF65-F5344CB8AC3E}">
        <p14:creationId xmlns:p14="http://schemas.microsoft.com/office/powerpoint/2010/main" xmlns="" val="32609197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 calcmode="lin" valueType="num">
                                      <p:cBhvr additive="base">
                                        <p:cTn id="12"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
                                            <p:txEl>
                                              <p:pRg st="3" end="3"/>
                                            </p:txEl>
                                          </p:spTgt>
                                        </p:tgtEl>
                                        <p:attrNameLst>
                                          <p:attrName>style.visibility</p:attrName>
                                        </p:attrNameLst>
                                      </p:cBhvr>
                                      <p:to>
                                        <p:strVal val="visible"/>
                                      </p:to>
                                    </p:set>
                                    <p:anim calcmode="lin" valueType="num">
                                      <p:cBhvr additive="base">
                                        <p:cTn id="18"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1">
                                            <p:txEl>
                                              <p:pRg st="4" end="4"/>
                                            </p:txEl>
                                          </p:spTgt>
                                        </p:tgtEl>
                                        <p:attrNameLst>
                                          <p:attrName>style.visibility</p:attrName>
                                        </p:attrNameLst>
                                      </p:cBhvr>
                                      <p:to>
                                        <p:strVal val="visible"/>
                                      </p:to>
                                    </p:set>
                                    <p:anim calcmode="lin" valueType="num">
                                      <p:cBhvr additive="base">
                                        <p:cTn id="24"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1">
                                            <p:txEl>
                                              <p:pRg st="5" end="5"/>
                                            </p:txEl>
                                          </p:spTgt>
                                        </p:tgtEl>
                                        <p:attrNameLst>
                                          <p:attrName>style.visibility</p:attrName>
                                        </p:attrNameLst>
                                      </p:cBhvr>
                                      <p:to>
                                        <p:strVal val="visible"/>
                                      </p:to>
                                    </p:set>
                                    <p:anim calcmode="lin" valueType="num">
                                      <p:cBhvr additive="base">
                                        <p:cTn id="30"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D350C39-2180-478B-BB64-EB41F8D00414}"/>
              </a:ext>
            </a:extLst>
          </p:cNvPr>
          <p:cNvSpPr/>
          <p:nvPr/>
        </p:nvSpPr>
        <p:spPr>
          <a:xfrm>
            <a:off x="7696200" y="6586780"/>
            <a:ext cx="838200" cy="1188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424C8B0E-4E08-4945-8D32-CF15390D8D5B}"/>
              </a:ext>
            </a:extLst>
          </p:cNvPr>
          <p:cNvSpPr/>
          <p:nvPr/>
        </p:nvSpPr>
        <p:spPr>
          <a:xfrm>
            <a:off x="304800" y="1524000"/>
            <a:ext cx="8610598" cy="1077218"/>
          </a:xfrm>
          <a:prstGeom prst="rect">
            <a:avLst/>
          </a:prstGeom>
        </p:spPr>
        <p:txBody>
          <a:bodyPr wrap="square">
            <a:spAutoFit/>
          </a:bodyPr>
          <a:lstStyle/>
          <a:p>
            <a:r>
              <a:rPr lang="en-US" sz="3200" dirty="0"/>
              <a:t/>
            </a:r>
            <a:br>
              <a:rPr lang="en-US" sz="3200" dirty="0"/>
            </a:br>
            <a:endParaRPr lang="ar-EG" sz="3200" dirty="0"/>
          </a:p>
        </p:txBody>
      </p:sp>
      <p:sp>
        <p:nvSpPr>
          <p:cNvPr id="6" name="Title 5">
            <a:extLst>
              <a:ext uri="{FF2B5EF4-FFF2-40B4-BE49-F238E27FC236}">
                <a16:creationId xmlns:a16="http://schemas.microsoft.com/office/drawing/2014/main" xmlns="" id="{8284F25D-F90B-DF78-0E84-8F50DAA5143A}"/>
              </a:ext>
            </a:extLst>
          </p:cNvPr>
          <p:cNvSpPr>
            <a:spLocks noGrp="1"/>
          </p:cNvSpPr>
          <p:nvPr>
            <p:ph type="title"/>
          </p:nvPr>
        </p:nvSpPr>
        <p:spPr>
          <a:xfrm>
            <a:off x="2056731" y="-119078"/>
            <a:ext cx="5002463" cy="962055"/>
          </a:xfrm>
        </p:spPr>
        <p:txBody>
          <a:bodyPr>
            <a:normAutofit/>
          </a:bodyPr>
          <a:lstStyle/>
          <a:p>
            <a:r>
              <a:rPr lang="en-US" sz="3500" b="1" dirty="0">
                <a:latin typeface="Times New Roman" panose="02020603050405020304" pitchFamily="18" charset="0"/>
                <a:cs typeface="Times New Roman" panose="02020603050405020304" pitchFamily="18" charset="0"/>
              </a:rPr>
              <a:t>Hydrogen Energy</a:t>
            </a:r>
          </a:p>
        </p:txBody>
      </p:sp>
      <p:sp>
        <p:nvSpPr>
          <p:cNvPr id="11" name="TextBox 10">
            <a:extLst>
              <a:ext uri="{FF2B5EF4-FFF2-40B4-BE49-F238E27FC236}">
                <a16:creationId xmlns:a16="http://schemas.microsoft.com/office/drawing/2014/main" xmlns="" id="{C16BE968-4350-60BB-E928-89D46793788A}"/>
              </a:ext>
            </a:extLst>
          </p:cNvPr>
          <p:cNvSpPr txBox="1">
            <a:spLocks/>
          </p:cNvSpPr>
          <p:nvPr/>
        </p:nvSpPr>
        <p:spPr>
          <a:xfrm>
            <a:off x="0" y="1752600"/>
            <a:ext cx="9144000" cy="4031873"/>
          </a:xfrm>
          <a:prstGeom prst="rect">
            <a:avLst/>
          </a:prstGeom>
          <a:noFill/>
        </p:spPr>
        <p:txBody>
          <a:bodyPr wrap="square">
            <a:normAutofit fontScale="85000" lnSpcReduction="20000"/>
          </a:bodyPr>
          <a:lstStyle/>
          <a:p>
            <a:r>
              <a:rPr lang="en-US" sz="2800" b="1" i="0" dirty="0">
                <a:solidFill>
                  <a:srgbClr val="000000"/>
                </a:solidFill>
                <a:effectLst/>
                <a:latin typeface="Times New Roman" panose="02020603050405020304" pitchFamily="18" charset="0"/>
                <a:cs typeface="Times New Roman" panose="02020603050405020304" pitchFamily="18" charset="0"/>
              </a:rPr>
              <a:t>Hydrogen Energy (Electrocatalytic)</a:t>
            </a:r>
          </a:p>
          <a:p>
            <a:pPr marL="457200" indent="-457200">
              <a:buFont typeface="Wingdings" panose="05000000000000000000" pitchFamily="2" charset="2"/>
              <a:buChar char="v"/>
            </a:pPr>
            <a:endParaRPr lang="en-US" sz="2800" b="1" i="0" dirty="0">
              <a:solidFill>
                <a:srgbClr val="000000"/>
              </a:solidFill>
              <a:effectLst/>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v"/>
            </a:pPr>
            <a:r>
              <a:rPr lang="en-US" sz="2800" i="0" dirty="0">
                <a:solidFill>
                  <a:srgbClr val="000000"/>
                </a:solidFill>
                <a:effectLst/>
                <a:latin typeface="Times New Roman" panose="02020603050405020304" pitchFamily="18" charset="0"/>
                <a:cs typeface="Times New Roman" panose="02020603050405020304" pitchFamily="18" charset="0"/>
              </a:rPr>
              <a:t>Electrochemical reduction of water into hydrogen molecules is another method for hydrogen production.</a:t>
            </a:r>
          </a:p>
          <a:p>
            <a:pPr marL="457200" indent="-457200">
              <a:buFont typeface="Wingdings" panose="05000000000000000000" pitchFamily="2" charset="2"/>
              <a:buChar char="v"/>
            </a:pPr>
            <a:r>
              <a:rPr lang="en-US" sz="2800" i="0" dirty="0">
                <a:solidFill>
                  <a:srgbClr val="000000"/>
                </a:solidFill>
                <a:effectLst/>
                <a:latin typeface="Times New Roman" panose="02020603050405020304" pitchFamily="18" charset="0"/>
                <a:cs typeface="Times New Roman" panose="02020603050405020304" pitchFamily="18" charset="0"/>
              </a:rPr>
              <a:t>Electrocatalysts decrease the overpotential of the reaction to produce desired catalytic current densities. </a:t>
            </a:r>
          </a:p>
          <a:p>
            <a:pPr marL="457200" indent="-457200">
              <a:buFont typeface="Wingdings" panose="05000000000000000000" pitchFamily="2" charset="2"/>
              <a:buChar char="v"/>
            </a:pPr>
            <a:r>
              <a:rPr lang="en-US" sz="2800" i="0" dirty="0">
                <a:solidFill>
                  <a:srgbClr val="000000"/>
                </a:solidFill>
                <a:effectLst/>
                <a:latin typeface="Times New Roman" panose="02020603050405020304" pitchFamily="18" charset="0"/>
                <a:cs typeface="Times New Roman" panose="02020603050405020304" pitchFamily="18" charset="0"/>
              </a:rPr>
              <a:t>MOF structures with catalytic properties have attracted attention as electrocatalysts for this method. </a:t>
            </a:r>
          </a:p>
          <a:p>
            <a:pPr marL="457200" indent="-457200">
              <a:buFont typeface="Wingdings" panose="05000000000000000000" pitchFamily="2" charset="2"/>
              <a:buChar char="v"/>
            </a:pPr>
            <a:r>
              <a:rPr lang="en-US" sz="2800" i="0" dirty="0">
                <a:solidFill>
                  <a:srgbClr val="000000"/>
                </a:solidFill>
                <a:effectLst/>
                <a:latin typeface="Times New Roman" panose="02020603050405020304" pitchFamily="18" charset="0"/>
                <a:cs typeface="Times New Roman" panose="02020603050405020304" pitchFamily="18" charset="0"/>
              </a:rPr>
              <a:t>The pure MOF structure is not stable in electrochemical environments and shows low electrical conductivities. </a:t>
            </a:r>
          </a:p>
          <a:p>
            <a:pPr marL="457200" indent="-457200">
              <a:buFont typeface="Wingdings" panose="05000000000000000000" pitchFamily="2" charset="2"/>
              <a:buChar char="v"/>
            </a:pPr>
            <a:r>
              <a:rPr lang="en-US" sz="2800" i="0" dirty="0">
                <a:solidFill>
                  <a:srgbClr val="000000"/>
                </a:solidFill>
                <a:effectLst/>
                <a:latin typeface="Times New Roman" panose="02020603050405020304" pitchFamily="18" charset="0"/>
                <a:cs typeface="Times New Roman" panose="02020603050405020304" pitchFamily="18" charset="0"/>
              </a:rPr>
              <a:t>In order to be suited as an electrocatalyst MOF structure is combined with nanostructured materials such as metal oxides or porous carbons.</a:t>
            </a:r>
            <a:endParaRPr lang="en-US" sz="2800" i="0" dirty="0">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3462214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 calcmode="lin" valueType="num">
                                      <p:cBhvr additive="base">
                                        <p:cTn id="14"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1">
                                            <p:txEl>
                                              <p:pRg st="3" end="3"/>
                                            </p:txEl>
                                          </p:spTgt>
                                        </p:tgtEl>
                                        <p:attrNameLst>
                                          <p:attrName>style.visibility</p:attrName>
                                        </p:attrNameLst>
                                      </p:cBhvr>
                                      <p:to>
                                        <p:strVal val="visible"/>
                                      </p:to>
                                    </p:set>
                                    <p:anim calcmode="lin" valueType="num">
                                      <p:cBhvr additive="base">
                                        <p:cTn id="20"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 calcmode="lin" valueType="num">
                                      <p:cBhvr additive="base">
                                        <p:cTn id="26"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 calcmode="lin" valueType="num">
                                      <p:cBhvr additive="base">
                                        <p:cTn id="32"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1">
                                            <p:txEl>
                                              <p:pRg st="6" end="6"/>
                                            </p:txEl>
                                          </p:spTgt>
                                        </p:tgtEl>
                                        <p:attrNameLst>
                                          <p:attrName>style.visibility</p:attrName>
                                        </p:attrNameLst>
                                      </p:cBhvr>
                                      <p:to>
                                        <p:strVal val="visible"/>
                                      </p:to>
                                    </p:set>
                                    <p:anim calcmode="lin" valueType="num">
                                      <p:cBhvr additive="base">
                                        <p:cTn id="38"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D350C39-2180-478B-BB64-EB41F8D00414}"/>
              </a:ext>
            </a:extLst>
          </p:cNvPr>
          <p:cNvSpPr/>
          <p:nvPr/>
        </p:nvSpPr>
        <p:spPr>
          <a:xfrm>
            <a:off x="7696200" y="6586780"/>
            <a:ext cx="838200" cy="1188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xmlns="" id="{8284F25D-F90B-DF78-0E84-8F50DAA5143A}"/>
              </a:ext>
            </a:extLst>
          </p:cNvPr>
          <p:cNvSpPr>
            <a:spLocks noGrp="1"/>
          </p:cNvSpPr>
          <p:nvPr>
            <p:ph type="title"/>
          </p:nvPr>
        </p:nvSpPr>
        <p:spPr>
          <a:xfrm>
            <a:off x="2056731" y="-119078"/>
            <a:ext cx="5002463" cy="962055"/>
          </a:xfrm>
        </p:spPr>
        <p:txBody>
          <a:bodyPr>
            <a:normAutofit/>
          </a:bodyPr>
          <a:lstStyle/>
          <a:p>
            <a:r>
              <a:rPr lang="en-US" sz="3500" b="1" dirty="0">
                <a:latin typeface="Times New Roman" panose="02020603050405020304" pitchFamily="18" charset="0"/>
                <a:cs typeface="Times New Roman" panose="02020603050405020304" pitchFamily="18" charset="0"/>
              </a:rPr>
              <a:t>Energy Storage</a:t>
            </a:r>
          </a:p>
        </p:txBody>
      </p:sp>
      <p:sp>
        <p:nvSpPr>
          <p:cNvPr id="11" name="TextBox 10">
            <a:extLst>
              <a:ext uri="{FF2B5EF4-FFF2-40B4-BE49-F238E27FC236}">
                <a16:creationId xmlns:a16="http://schemas.microsoft.com/office/drawing/2014/main" xmlns="" id="{C16BE968-4350-60BB-E928-89D46793788A}"/>
              </a:ext>
            </a:extLst>
          </p:cNvPr>
          <p:cNvSpPr txBox="1">
            <a:spLocks/>
          </p:cNvSpPr>
          <p:nvPr/>
        </p:nvSpPr>
        <p:spPr>
          <a:xfrm>
            <a:off x="0" y="1605424"/>
            <a:ext cx="9144000" cy="4801314"/>
          </a:xfrm>
          <a:prstGeom prst="rect">
            <a:avLst/>
          </a:prstGeom>
          <a:noFill/>
        </p:spPr>
        <p:txBody>
          <a:bodyPr wrap="square">
            <a:spAutoFit/>
          </a:bodyPr>
          <a:lstStyle/>
          <a:p>
            <a:r>
              <a:rPr lang="en-US" sz="2800" b="1" dirty="0">
                <a:solidFill>
                  <a:srgbClr val="000000"/>
                </a:solidFill>
                <a:latin typeface="TimesNewRomanPS-BoldMT"/>
              </a:rPr>
              <a:t>Energy Storage</a:t>
            </a:r>
          </a:p>
          <a:p>
            <a:endParaRPr lang="en-US" sz="2800" b="1" dirty="0">
              <a:solidFill>
                <a:srgbClr val="000000"/>
              </a:solidFill>
              <a:latin typeface="TimesNewRomanPS-BoldMT"/>
            </a:endParaRPr>
          </a:p>
          <a:p>
            <a:pPr marL="342900" indent="-342900">
              <a:buFont typeface="Wingdings" panose="05000000000000000000" pitchFamily="2" charset="2"/>
              <a:buChar char="q"/>
            </a:pPr>
            <a:r>
              <a:rPr lang="en-US" sz="2500" i="0" dirty="0">
                <a:solidFill>
                  <a:srgbClr val="000000"/>
                </a:solidFill>
                <a:effectLst/>
                <a:latin typeface="TimesNewRomanPS-BoldMT"/>
              </a:rPr>
              <a:t>MOFs also show great potential for energy storage applications such as rechargeable batteries and supercapacitors. </a:t>
            </a:r>
          </a:p>
          <a:p>
            <a:pPr marL="342900" indent="-342900">
              <a:buFont typeface="Wingdings" panose="05000000000000000000" pitchFamily="2" charset="2"/>
              <a:buChar char="q"/>
            </a:pPr>
            <a:r>
              <a:rPr lang="en-US" sz="2500" i="0" dirty="0">
                <a:solidFill>
                  <a:srgbClr val="000000"/>
                </a:solidFill>
                <a:effectLst/>
                <a:latin typeface="TimesNewRomanPS-BoldMT"/>
              </a:rPr>
              <a:t>Lithium-ion, sodium-ion, and lithium-sulfur batteries can be enhanced through the incorporation of MOFs as promising electrode materials. </a:t>
            </a:r>
          </a:p>
          <a:p>
            <a:pPr marL="342900" indent="-342900">
              <a:buFont typeface="Wingdings" panose="05000000000000000000" pitchFamily="2" charset="2"/>
              <a:buChar char="q"/>
            </a:pPr>
            <a:r>
              <a:rPr lang="en-US" sz="2500" i="0" dirty="0">
                <a:solidFill>
                  <a:srgbClr val="000000"/>
                </a:solidFill>
                <a:effectLst/>
                <a:latin typeface="TimesNewRomanPS-BoldMT"/>
              </a:rPr>
              <a:t>The high surface and permanent pores of MOF structures allow efficient Li+ ion storage and migration during charge and discharge cycles. </a:t>
            </a:r>
          </a:p>
          <a:p>
            <a:pPr marL="342900" indent="-342900">
              <a:buFont typeface="Wingdings" panose="05000000000000000000" pitchFamily="2" charset="2"/>
              <a:buChar char="q"/>
            </a:pPr>
            <a:r>
              <a:rPr lang="en-US" sz="2500" i="0" dirty="0">
                <a:solidFill>
                  <a:srgbClr val="000000"/>
                </a:solidFill>
                <a:effectLst/>
                <a:latin typeface="TimesNewRomanPS-BoldMT"/>
              </a:rPr>
              <a:t>For lithium-sulfur batteries, MOFs can also be used as a sulfur host in the battery.</a:t>
            </a:r>
            <a:endParaRPr lang="en-US" sz="2500" i="0" dirty="0">
              <a:solidFill>
                <a:srgbClr val="FF0000"/>
              </a:solidFill>
              <a:effectLst/>
              <a:latin typeface="TimesNewRomanPS-BoldMT"/>
            </a:endParaRPr>
          </a:p>
        </p:txBody>
      </p:sp>
    </p:spTree>
    <p:extLst>
      <p:ext uri="{BB962C8B-B14F-4D97-AF65-F5344CB8AC3E}">
        <p14:creationId xmlns:p14="http://schemas.microsoft.com/office/powerpoint/2010/main" xmlns="" val="5939354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 calcmode="lin" valueType="num">
                                      <p:cBhvr additive="base">
                                        <p:cTn id="12"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
                                            <p:txEl>
                                              <p:pRg st="3" end="3"/>
                                            </p:txEl>
                                          </p:spTgt>
                                        </p:tgtEl>
                                        <p:attrNameLst>
                                          <p:attrName>style.visibility</p:attrName>
                                        </p:attrNameLst>
                                      </p:cBhvr>
                                      <p:to>
                                        <p:strVal val="visible"/>
                                      </p:to>
                                    </p:set>
                                    <p:anim calcmode="lin" valueType="num">
                                      <p:cBhvr additive="base">
                                        <p:cTn id="18"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1">
                                            <p:txEl>
                                              <p:pRg st="4" end="4"/>
                                            </p:txEl>
                                          </p:spTgt>
                                        </p:tgtEl>
                                        <p:attrNameLst>
                                          <p:attrName>style.visibility</p:attrName>
                                        </p:attrNameLst>
                                      </p:cBhvr>
                                      <p:to>
                                        <p:strVal val="visible"/>
                                      </p:to>
                                    </p:set>
                                    <p:anim calcmode="lin" valueType="num">
                                      <p:cBhvr additive="base">
                                        <p:cTn id="24"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1">
                                            <p:txEl>
                                              <p:pRg st="5" end="5"/>
                                            </p:txEl>
                                          </p:spTgt>
                                        </p:tgtEl>
                                        <p:attrNameLst>
                                          <p:attrName>style.visibility</p:attrName>
                                        </p:attrNameLst>
                                      </p:cBhvr>
                                      <p:to>
                                        <p:strVal val="visible"/>
                                      </p:to>
                                    </p:set>
                                    <p:anim calcmode="lin" valueType="num">
                                      <p:cBhvr additive="base">
                                        <p:cTn id="30"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D350C39-2180-478B-BB64-EB41F8D00414}"/>
              </a:ext>
            </a:extLst>
          </p:cNvPr>
          <p:cNvSpPr/>
          <p:nvPr/>
        </p:nvSpPr>
        <p:spPr>
          <a:xfrm>
            <a:off x="7696200" y="6586780"/>
            <a:ext cx="838200" cy="1188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424C8B0E-4E08-4945-8D32-CF15390D8D5B}"/>
              </a:ext>
            </a:extLst>
          </p:cNvPr>
          <p:cNvSpPr/>
          <p:nvPr/>
        </p:nvSpPr>
        <p:spPr>
          <a:xfrm>
            <a:off x="304800" y="1524000"/>
            <a:ext cx="8610598" cy="1077218"/>
          </a:xfrm>
          <a:prstGeom prst="rect">
            <a:avLst/>
          </a:prstGeom>
        </p:spPr>
        <p:txBody>
          <a:bodyPr wrap="square">
            <a:spAutoFit/>
          </a:bodyPr>
          <a:lstStyle/>
          <a:p>
            <a:r>
              <a:rPr lang="en-US" sz="3200" dirty="0"/>
              <a:t/>
            </a:r>
            <a:br>
              <a:rPr lang="en-US" sz="3200" dirty="0"/>
            </a:br>
            <a:endParaRPr lang="ar-EG" sz="3200" dirty="0"/>
          </a:p>
        </p:txBody>
      </p:sp>
      <p:sp>
        <p:nvSpPr>
          <p:cNvPr id="6" name="Title 5">
            <a:extLst>
              <a:ext uri="{FF2B5EF4-FFF2-40B4-BE49-F238E27FC236}">
                <a16:creationId xmlns:a16="http://schemas.microsoft.com/office/drawing/2014/main" xmlns="" id="{8284F25D-F90B-DF78-0E84-8F50DAA5143A}"/>
              </a:ext>
            </a:extLst>
          </p:cNvPr>
          <p:cNvSpPr>
            <a:spLocks noGrp="1"/>
          </p:cNvSpPr>
          <p:nvPr>
            <p:ph type="title"/>
          </p:nvPr>
        </p:nvSpPr>
        <p:spPr>
          <a:xfrm>
            <a:off x="2056731" y="-119078"/>
            <a:ext cx="5002463" cy="962055"/>
          </a:xfrm>
        </p:spPr>
        <p:txBody>
          <a:bodyPr>
            <a:normAutofit/>
          </a:bodyPr>
          <a:lstStyle/>
          <a:p>
            <a:r>
              <a:rPr lang="en-US" sz="3500" b="1" dirty="0">
                <a:latin typeface="Times New Roman" panose="02020603050405020304" pitchFamily="18" charset="0"/>
                <a:cs typeface="Times New Roman" panose="02020603050405020304" pitchFamily="18" charset="0"/>
              </a:rPr>
              <a:t>Wastewater Treatment</a:t>
            </a:r>
          </a:p>
        </p:txBody>
      </p:sp>
      <p:sp>
        <p:nvSpPr>
          <p:cNvPr id="11" name="TextBox 10">
            <a:extLst>
              <a:ext uri="{FF2B5EF4-FFF2-40B4-BE49-F238E27FC236}">
                <a16:creationId xmlns:a16="http://schemas.microsoft.com/office/drawing/2014/main" xmlns="" id="{C16BE968-4350-60BB-E928-89D46793788A}"/>
              </a:ext>
            </a:extLst>
          </p:cNvPr>
          <p:cNvSpPr txBox="1">
            <a:spLocks/>
          </p:cNvSpPr>
          <p:nvPr/>
        </p:nvSpPr>
        <p:spPr>
          <a:xfrm>
            <a:off x="0" y="1524000"/>
            <a:ext cx="9144000" cy="4801314"/>
          </a:xfrm>
          <a:prstGeom prst="rect">
            <a:avLst/>
          </a:prstGeom>
          <a:noFill/>
        </p:spPr>
        <p:txBody>
          <a:bodyPr wrap="square">
            <a:spAutoFit/>
          </a:bodyPr>
          <a:lstStyle/>
          <a:p>
            <a:r>
              <a:rPr lang="en-US" sz="2800" b="1" dirty="0">
                <a:solidFill>
                  <a:srgbClr val="000000"/>
                </a:solidFill>
                <a:latin typeface="TimesNewRomanPS-BoldMT"/>
              </a:rPr>
              <a:t>Wastewater Treatment</a:t>
            </a:r>
          </a:p>
          <a:p>
            <a:endParaRPr lang="en-US" sz="2800" b="1" dirty="0">
              <a:solidFill>
                <a:srgbClr val="000000"/>
              </a:solidFill>
              <a:latin typeface="TimesNewRomanPS-BoldMT"/>
            </a:endParaRPr>
          </a:p>
          <a:p>
            <a:pPr marL="342900" indent="-342900">
              <a:buFont typeface="Wingdings" panose="05000000000000000000" pitchFamily="2" charset="2"/>
              <a:buChar char="§"/>
            </a:pPr>
            <a:r>
              <a:rPr lang="en-US" sz="2500" b="1" i="0" dirty="0">
                <a:solidFill>
                  <a:srgbClr val="000000"/>
                </a:solidFill>
                <a:effectLst/>
                <a:latin typeface="TimesNewRomanPS-BoldMT"/>
              </a:rPr>
              <a:t>8 MOF </a:t>
            </a:r>
            <a:r>
              <a:rPr lang="en-US" sz="2500" i="0" dirty="0">
                <a:solidFill>
                  <a:srgbClr val="000000"/>
                </a:solidFill>
                <a:effectLst/>
                <a:latin typeface="TimesNewRomanPS-BoldMT"/>
              </a:rPr>
              <a:t>structures can be utilized in membrane separation as membrane fillers or as a complete membrane system.</a:t>
            </a:r>
          </a:p>
          <a:p>
            <a:pPr marL="342900" indent="-342900">
              <a:buFont typeface="Wingdings" panose="05000000000000000000" pitchFamily="2" charset="2"/>
              <a:buChar char="§"/>
            </a:pPr>
            <a:r>
              <a:rPr lang="en-US" sz="2500" i="0" dirty="0">
                <a:solidFill>
                  <a:srgbClr val="000000"/>
                </a:solidFill>
                <a:effectLst/>
                <a:latin typeface="TimesNewRomanPS-BoldMT"/>
              </a:rPr>
              <a:t>Their tunable porous structure allows the selective separation of organic and inorganic substances from water. </a:t>
            </a:r>
          </a:p>
          <a:p>
            <a:pPr marL="342900" indent="-342900">
              <a:buFont typeface="Wingdings" panose="05000000000000000000" pitchFamily="2" charset="2"/>
              <a:buChar char="§"/>
            </a:pPr>
            <a:r>
              <a:rPr lang="en-US" sz="2500" i="0" dirty="0">
                <a:solidFill>
                  <a:srgbClr val="000000"/>
                </a:solidFill>
                <a:effectLst/>
                <a:latin typeface="TimesNewRomanPS-BoldMT"/>
              </a:rPr>
              <a:t>All of the MOFs used in wastewater treatment is water-stable MOF structures. </a:t>
            </a:r>
          </a:p>
          <a:p>
            <a:pPr marL="342900" indent="-342900">
              <a:buFont typeface="Wingdings" panose="05000000000000000000" pitchFamily="2" charset="2"/>
              <a:buChar char="§"/>
            </a:pPr>
            <a:r>
              <a:rPr lang="en-US" sz="2500" i="0" dirty="0">
                <a:solidFill>
                  <a:srgbClr val="000000"/>
                </a:solidFill>
                <a:effectLst/>
                <a:latin typeface="TimesNewRomanPS-BoldMT"/>
              </a:rPr>
              <a:t>These MOFs can be divided into two different categories.</a:t>
            </a:r>
          </a:p>
          <a:p>
            <a:pPr marL="342900" indent="-342900">
              <a:buFont typeface="Wingdings" panose="05000000000000000000" pitchFamily="2" charset="2"/>
              <a:buChar char="§"/>
            </a:pPr>
            <a:r>
              <a:rPr lang="en-US" sz="2500" i="0" dirty="0">
                <a:solidFill>
                  <a:srgbClr val="000000"/>
                </a:solidFill>
                <a:effectLst/>
                <a:latin typeface="TimesNewRomanPS-BoldMT"/>
              </a:rPr>
              <a:t>In the first category, hard acids are combined with the hard base.</a:t>
            </a:r>
          </a:p>
          <a:p>
            <a:pPr marL="342900" indent="-342900">
              <a:buFont typeface="Wingdings" panose="05000000000000000000" pitchFamily="2" charset="2"/>
              <a:buChar char="§"/>
            </a:pPr>
            <a:r>
              <a:rPr lang="en-US" sz="2500" i="0" dirty="0">
                <a:solidFill>
                  <a:srgbClr val="000000"/>
                </a:solidFill>
                <a:effectLst/>
                <a:latin typeface="TimesNewRomanPS-BoldMT"/>
              </a:rPr>
              <a:t>In the second category soft acids are combined with soft acids to form strong bonds in the MOF structure.</a:t>
            </a:r>
          </a:p>
        </p:txBody>
      </p:sp>
    </p:spTree>
    <p:extLst>
      <p:ext uri="{BB962C8B-B14F-4D97-AF65-F5344CB8AC3E}">
        <p14:creationId xmlns:p14="http://schemas.microsoft.com/office/powerpoint/2010/main" xmlns="" val="28205223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wipe(down)">
                                      <p:cBhvr>
                                        <p:cTn id="7" dur="500"/>
                                        <p:tgtEl>
                                          <p:spTgt spid="1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xEl>
                                              <p:pRg st="3" end="3"/>
                                            </p:txEl>
                                          </p:spTgt>
                                        </p:tgtEl>
                                        <p:attrNameLst>
                                          <p:attrName>style.visibility</p:attrName>
                                        </p:attrNameLst>
                                      </p:cBhvr>
                                      <p:to>
                                        <p:strVal val="visible"/>
                                      </p:to>
                                    </p:set>
                                    <p:animEffect transition="in" filter="wipe(down)">
                                      <p:cBhvr>
                                        <p:cTn id="12" dur="500"/>
                                        <p:tgtEl>
                                          <p:spTgt spid="1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wipe(down)">
                                      <p:cBhvr>
                                        <p:cTn id="17" dur="500"/>
                                        <p:tgtEl>
                                          <p:spTgt spid="1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xEl>
                                              <p:pRg st="5" end="5"/>
                                            </p:txEl>
                                          </p:spTgt>
                                        </p:tgtEl>
                                        <p:attrNameLst>
                                          <p:attrName>style.visibility</p:attrName>
                                        </p:attrNameLst>
                                      </p:cBhvr>
                                      <p:to>
                                        <p:strVal val="visible"/>
                                      </p:to>
                                    </p:set>
                                    <p:animEffect transition="in" filter="wipe(down)">
                                      <p:cBhvr>
                                        <p:cTn id="22" dur="500"/>
                                        <p:tgtEl>
                                          <p:spTgt spid="1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animEffect transition="in" filter="wipe(down)">
                                      <p:cBhvr>
                                        <p:cTn id="27" dur="500"/>
                                        <p:tgtEl>
                                          <p:spTgt spid="1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
                                            <p:txEl>
                                              <p:pRg st="7" end="7"/>
                                            </p:txEl>
                                          </p:spTgt>
                                        </p:tgtEl>
                                        <p:attrNameLst>
                                          <p:attrName>style.visibility</p:attrName>
                                        </p:attrNameLst>
                                      </p:cBhvr>
                                      <p:to>
                                        <p:strVal val="visible"/>
                                      </p:to>
                                    </p:set>
                                    <p:animEffect transition="in" filter="wipe(down)">
                                      <p:cBhvr>
                                        <p:cTn id="32" dur="5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D350C39-2180-478B-BB64-EB41F8D00414}"/>
              </a:ext>
            </a:extLst>
          </p:cNvPr>
          <p:cNvSpPr/>
          <p:nvPr/>
        </p:nvSpPr>
        <p:spPr>
          <a:xfrm>
            <a:off x="7696200" y="6586780"/>
            <a:ext cx="838200" cy="1188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424C8B0E-4E08-4945-8D32-CF15390D8D5B}"/>
              </a:ext>
            </a:extLst>
          </p:cNvPr>
          <p:cNvSpPr/>
          <p:nvPr/>
        </p:nvSpPr>
        <p:spPr>
          <a:xfrm>
            <a:off x="304800" y="1524000"/>
            <a:ext cx="8610598" cy="1077218"/>
          </a:xfrm>
          <a:prstGeom prst="rect">
            <a:avLst/>
          </a:prstGeom>
        </p:spPr>
        <p:txBody>
          <a:bodyPr wrap="square">
            <a:spAutoFit/>
          </a:bodyPr>
          <a:lstStyle/>
          <a:p>
            <a:r>
              <a:rPr lang="en-US" sz="3200" dirty="0"/>
              <a:t/>
            </a:r>
            <a:br>
              <a:rPr lang="en-US" sz="3200" dirty="0"/>
            </a:br>
            <a:endParaRPr lang="ar-EG" sz="3200" dirty="0"/>
          </a:p>
        </p:txBody>
      </p:sp>
      <p:sp>
        <p:nvSpPr>
          <p:cNvPr id="7" name="TextBox 6">
            <a:extLst>
              <a:ext uri="{FF2B5EF4-FFF2-40B4-BE49-F238E27FC236}">
                <a16:creationId xmlns:a16="http://schemas.microsoft.com/office/drawing/2014/main" xmlns="" id="{553BEDF9-B45E-D80D-D6DF-1849B843BAF6}"/>
              </a:ext>
            </a:extLst>
          </p:cNvPr>
          <p:cNvSpPr txBox="1"/>
          <p:nvPr/>
        </p:nvSpPr>
        <p:spPr>
          <a:xfrm>
            <a:off x="33867" y="1905000"/>
            <a:ext cx="9220198" cy="3077766"/>
          </a:xfrm>
          <a:prstGeom prst="rect">
            <a:avLst/>
          </a:prstGeom>
          <a:noFill/>
        </p:spPr>
        <p:txBody>
          <a:bodyPr wrap="square">
            <a:spAutoFit/>
          </a:bodyPr>
          <a:lstStyle/>
          <a:p>
            <a:pPr algn="ctr"/>
            <a:r>
              <a:rPr lang="en-US" sz="3500" b="1" i="0" dirty="0">
                <a:solidFill>
                  <a:srgbClr val="000000"/>
                </a:solidFill>
                <a:effectLst/>
                <a:latin typeface="Times New Roman" panose="02020603050405020304" pitchFamily="18" charset="0"/>
                <a:cs typeface="Times New Roman" panose="02020603050405020304" pitchFamily="18" charset="0"/>
              </a:rPr>
              <a:t>Applications of Metal Organic Frameworks</a:t>
            </a:r>
          </a:p>
          <a:p>
            <a:pPr algn="ctr"/>
            <a:endParaRPr lang="en-US" sz="3500" b="1" i="0" dirty="0">
              <a:solidFill>
                <a:srgbClr val="000000"/>
              </a:solidFill>
              <a:effectLst/>
              <a:latin typeface="Times New Roman" panose="02020603050405020304" pitchFamily="18" charset="0"/>
              <a:cs typeface="Times New Roman" panose="02020603050405020304" pitchFamily="18" charset="0"/>
            </a:endParaRPr>
          </a:p>
          <a:p>
            <a:pPr algn="ctr"/>
            <a:r>
              <a:rPr lang="en-US" sz="3000" b="1" dirty="0">
                <a:latin typeface="Times New Roman" panose="02020603050405020304" pitchFamily="18" charset="0"/>
                <a:cs typeface="Times New Roman" panose="02020603050405020304" pitchFamily="18" charset="0"/>
              </a:rPr>
              <a:t>By: Mostafa M. Sayed </a:t>
            </a:r>
          </a:p>
          <a:p>
            <a:pPr algn="ctr"/>
            <a:endParaRPr lang="en-US" sz="2800" b="1" dirty="0">
              <a:latin typeface="Times New Roman" panose="02020603050405020304" pitchFamily="18" charset="0"/>
              <a:cs typeface="Times New Roman" panose="02020603050405020304" pitchFamily="18" charset="0"/>
            </a:endParaRPr>
          </a:p>
          <a:p>
            <a:pPr algn="ctr"/>
            <a:r>
              <a:rPr lang="en-US" sz="1600" dirty="0">
                <a:latin typeface="Times New Roman" panose="02020603050405020304" pitchFamily="18" charset="0"/>
                <a:cs typeface="Times New Roman" panose="02020603050405020304" pitchFamily="18" charset="0"/>
              </a:rPr>
              <a:t>PhD Student - Chemical and Petrochemicals Engineering Department.</a:t>
            </a:r>
          </a:p>
          <a:p>
            <a:pPr algn="ctr"/>
            <a:r>
              <a:rPr lang="en-US" sz="1600" dirty="0">
                <a:latin typeface="Times New Roman" panose="02020603050405020304" pitchFamily="18" charset="0"/>
                <a:cs typeface="Times New Roman" panose="02020603050405020304" pitchFamily="18" charset="0"/>
              </a:rPr>
              <a:t>School of Energy, Environment, Chemical, and Petrochemicals Engineering.</a:t>
            </a:r>
          </a:p>
          <a:p>
            <a:pPr algn="ctr"/>
            <a:r>
              <a:rPr lang="en-US" sz="1600" dirty="0">
                <a:latin typeface="Times New Roman" panose="02020603050405020304" pitchFamily="18" charset="0"/>
                <a:cs typeface="Times New Roman" panose="02020603050405020304" pitchFamily="18" charset="0"/>
              </a:rPr>
              <a:t>Egypt-Japan University of Science and Technology (E-JUST), Borg El Arab City, Alexandria, Egypt.</a:t>
            </a:r>
          </a:p>
          <a:p>
            <a:pPr algn="ctr"/>
            <a:r>
              <a:rPr lang="en-US" sz="1600" dirty="0">
                <a:latin typeface="Times New Roman" panose="02020603050405020304" pitchFamily="18" charset="0"/>
                <a:cs typeface="Times New Roman" panose="02020603050405020304" pitchFamily="18" charset="0"/>
              </a:rPr>
              <a:t>Mail: </a:t>
            </a:r>
            <a:r>
              <a:rPr lang="en-US" sz="1600" dirty="0">
                <a:latin typeface="Times New Roman" panose="02020603050405020304" pitchFamily="18" charset="0"/>
                <a:cs typeface="Times New Roman" panose="02020603050405020304" pitchFamily="18" charset="0"/>
                <a:hlinkClick r:id="rId3"/>
              </a:rPr>
              <a:t>mostafa.mahmoud@ejust.edu.eg</a:t>
            </a:r>
            <a:r>
              <a:rPr lang="en-US" sz="16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xmlns="" val="3524374"/>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D350C39-2180-478B-BB64-EB41F8D00414}"/>
              </a:ext>
            </a:extLst>
          </p:cNvPr>
          <p:cNvSpPr/>
          <p:nvPr/>
        </p:nvSpPr>
        <p:spPr>
          <a:xfrm>
            <a:off x="7696200" y="6586780"/>
            <a:ext cx="838200" cy="1188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424C8B0E-4E08-4945-8D32-CF15390D8D5B}"/>
              </a:ext>
            </a:extLst>
          </p:cNvPr>
          <p:cNvSpPr/>
          <p:nvPr/>
        </p:nvSpPr>
        <p:spPr>
          <a:xfrm>
            <a:off x="304800" y="1524000"/>
            <a:ext cx="8610598" cy="1077218"/>
          </a:xfrm>
          <a:prstGeom prst="rect">
            <a:avLst/>
          </a:prstGeom>
        </p:spPr>
        <p:txBody>
          <a:bodyPr wrap="square">
            <a:spAutoFit/>
          </a:bodyPr>
          <a:lstStyle/>
          <a:p>
            <a:r>
              <a:rPr lang="en-US" sz="3200" dirty="0"/>
              <a:t/>
            </a:r>
            <a:br>
              <a:rPr lang="en-US" sz="3200" dirty="0"/>
            </a:br>
            <a:endParaRPr lang="ar-EG" sz="3200" dirty="0"/>
          </a:p>
        </p:txBody>
      </p:sp>
      <p:sp>
        <p:nvSpPr>
          <p:cNvPr id="6" name="Title 5">
            <a:extLst>
              <a:ext uri="{FF2B5EF4-FFF2-40B4-BE49-F238E27FC236}">
                <a16:creationId xmlns:a16="http://schemas.microsoft.com/office/drawing/2014/main" xmlns="" id="{8284F25D-F90B-DF78-0E84-8F50DAA5143A}"/>
              </a:ext>
            </a:extLst>
          </p:cNvPr>
          <p:cNvSpPr>
            <a:spLocks noGrp="1"/>
          </p:cNvSpPr>
          <p:nvPr>
            <p:ph type="title"/>
          </p:nvPr>
        </p:nvSpPr>
        <p:spPr>
          <a:xfrm>
            <a:off x="2056731" y="-119078"/>
            <a:ext cx="5002463" cy="962055"/>
          </a:xfrm>
        </p:spPr>
        <p:txBody>
          <a:bodyPr>
            <a:normAutofit/>
          </a:bodyPr>
          <a:lstStyle/>
          <a:p>
            <a:r>
              <a:rPr lang="en-US" sz="3500" b="1" dirty="0">
                <a:latin typeface="Times New Roman" panose="02020603050405020304" pitchFamily="18" charset="0"/>
                <a:cs typeface="Times New Roman" panose="02020603050405020304" pitchFamily="18" charset="0"/>
              </a:rPr>
              <a:t>Wastewater Treatment</a:t>
            </a:r>
          </a:p>
        </p:txBody>
      </p:sp>
      <p:sp>
        <p:nvSpPr>
          <p:cNvPr id="11" name="TextBox 10">
            <a:extLst>
              <a:ext uri="{FF2B5EF4-FFF2-40B4-BE49-F238E27FC236}">
                <a16:creationId xmlns:a16="http://schemas.microsoft.com/office/drawing/2014/main" xmlns="" id="{C16BE968-4350-60BB-E928-89D46793788A}"/>
              </a:ext>
            </a:extLst>
          </p:cNvPr>
          <p:cNvSpPr txBox="1">
            <a:spLocks/>
          </p:cNvSpPr>
          <p:nvPr/>
        </p:nvSpPr>
        <p:spPr>
          <a:xfrm>
            <a:off x="38099" y="1552487"/>
            <a:ext cx="9144000" cy="5093702"/>
          </a:xfrm>
          <a:prstGeom prst="rect">
            <a:avLst/>
          </a:prstGeom>
          <a:noFill/>
        </p:spPr>
        <p:txBody>
          <a:bodyPr wrap="square">
            <a:spAutoFit/>
          </a:bodyPr>
          <a:lstStyle/>
          <a:p>
            <a:pPr marL="342900" indent="-342900">
              <a:buFont typeface="Wingdings" panose="05000000000000000000" pitchFamily="2" charset="2"/>
              <a:buChar char="§"/>
            </a:pPr>
            <a:r>
              <a:rPr lang="en-US" sz="2500" b="1" i="0" dirty="0">
                <a:solidFill>
                  <a:srgbClr val="000000"/>
                </a:solidFill>
                <a:effectLst/>
                <a:latin typeface="TimesNewRomanPS-BoldMT"/>
              </a:rPr>
              <a:t>The first category contains </a:t>
            </a:r>
            <a:r>
              <a:rPr lang="en-US" sz="2500" i="0" dirty="0">
                <a:solidFill>
                  <a:srgbClr val="000000"/>
                </a:solidFill>
                <a:effectLst/>
                <a:latin typeface="TimesNewRomanPS-BoldMT"/>
              </a:rPr>
              <a:t>hard acid metal ions (such as Cr3+, Al3+, Fe3+, and Zr4+). </a:t>
            </a:r>
          </a:p>
          <a:p>
            <a:pPr marL="342900" indent="-342900">
              <a:buFont typeface="Wingdings" panose="05000000000000000000" pitchFamily="2" charset="2"/>
              <a:buChar char="§"/>
            </a:pPr>
            <a:r>
              <a:rPr lang="en-US" sz="2500" i="0" dirty="0">
                <a:solidFill>
                  <a:srgbClr val="000000"/>
                </a:solidFill>
                <a:effectLst/>
                <a:latin typeface="TimesNewRomanPS-BoldMT"/>
              </a:rPr>
              <a:t>This type of water-stable MOF includes the MIL series and </a:t>
            </a:r>
            <a:r>
              <a:rPr lang="en-US" sz="2500" i="0" dirty="0" err="1">
                <a:solidFill>
                  <a:srgbClr val="000000"/>
                </a:solidFill>
                <a:effectLst/>
                <a:latin typeface="TimesNewRomanPS-BoldMT"/>
              </a:rPr>
              <a:t>UiO</a:t>
            </a:r>
            <a:r>
              <a:rPr lang="en-US" sz="2500" i="0" dirty="0">
                <a:solidFill>
                  <a:srgbClr val="000000"/>
                </a:solidFill>
                <a:effectLst/>
                <a:latin typeface="TimesNewRomanPS-BoldMT"/>
              </a:rPr>
              <a:t> series. </a:t>
            </a:r>
          </a:p>
          <a:p>
            <a:pPr marL="342900" indent="-342900">
              <a:buFont typeface="Wingdings" panose="05000000000000000000" pitchFamily="2" charset="2"/>
              <a:buChar char="§"/>
            </a:pPr>
            <a:r>
              <a:rPr lang="en-US" sz="2500" b="1" i="0" dirty="0">
                <a:solidFill>
                  <a:srgbClr val="000000"/>
                </a:solidFill>
                <a:effectLst/>
                <a:latin typeface="TimesNewRomanPS-BoldMT"/>
              </a:rPr>
              <a:t>The second category contains</a:t>
            </a:r>
            <a:r>
              <a:rPr lang="en-US" sz="2500" i="0" dirty="0">
                <a:solidFill>
                  <a:srgbClr val="000000"/>
                </a:solidFill>
                <a:effectLst/>
                <a:latin typeface="TimesNewRomanPS-BoldMT"/>
              </a:rPr>
              <a:t> soft base </a:t>
            </a:r>
            <a:r>
              <a:rPr lang="en-US" sz="2500" i="0" dirty="0" err="1">
                <a:solidFill>
                  <a:srgbClr val="000000"/>
                </a:solidFill>
                <a:effectLst/>
                <a:latin typeface="TimesNewRomanPS-BoldMT"/>
              </a:rPr>
              <a:t>azolate</a:t>
            </a:r>
            <a:r>
              <a:rPr lang="en-US" sz="2500" i="0" dirty="0">
                <a:solidFill>
                  <a:srgbClr val="000000"/>
                </a:solidFill>
                <a:effectLst/>
                <a:latin typeface="TimesNewRomanPS-BoldMT"/>
              </a:rPr>
              <a:t> ligands (including imidazolates, </a:t>
            </a:r>
            <a:r>
              <a:rPr lang="en-US" sz="2500" i="0" dirty="0" err="1">
                <a:solidFill>
                  <a:srgbClr val="000000"/>
                </a:solidFill>
                <a:effectLst/>
                <a:latin typeface="TimesNewRomanPS-BoldMT"/>
              </a:rPr>
              <a:t>pyrazolates</a:t>
            </a:r>
            <a:r>
              <a:rPr lang="en-US" sz="2500" i="0" dirty="0">
                <a:solidFill>
                  <a:srgbClr val="000000"/>
                </a:solidFill>
                <a:effectLst/>
                <a:latin typeface="TimesNewRomanPS-BoldMT"/>
              </a:rPr>
              <a:t>, </a:t>
            </a:r>
            <a:r>
              <a:rPr lang="en-US" sz="2500" i="0" dirty="0" err="1">
                <a:solidFill>
                  <a:srgbClr val="000000"/>
                </a:solidFill>
                <a:effectLst/>
                <a:latin typeface="TimesNewRomanPS-BoldMT"/>
              </a:rPr>
              <a:t>triazolates</a:t>
            </a:r>
            <a:r>
              <a:rPr lang="en-US" sz="2500" i="0" dirty="0">
                <a:solidFill>
                  <a:srgbClr val="000000"/>
                </a:solidFill>
                <a:effectLst/>
                <a:latin typeface="TimesNewRomanPS-BoldMT"/>
              </a:rPr>
              <a:t>, and </a:t>
            </a:r>
            <a:r>
              <a:rPr lang="en-US" sz="2500" i="0" dirty="0" err="1">
                <a:solidFill>
                  <a:srgbClr val="000000"/>
                </a:solidFill>
                <a:effectLst/>
                <a:latin typeface="TimesNewRomanPS-BoldMT"/>
              </a:rPr>
              <a:t>tetrazolates</a:t>
            </a:r>
            <a:r>
              <a:rPr lang="en-US" sz="2500" i="0" dirty="0">
                <a:solidFill>
                  <a:srgbClr val="000000"/>
                </a:solidFill>
                <a:effectLst/>
                <a:latin typeface="TimesNewRomanPS-BoldMT"/>
              </a:rPr>
              <a:t>) and soft acid metal ions (such as Zn2+, Cu2+, Ni2+, Mn2+, and Ag+). </a:t>
            </a:r>
          </a:p>
          <a:p>
            <a:pPr marL="342900" indent="-342900">
              <a:buFont typeface="Wingdings" panose="05000000000000000000" pitchFamily="2" charset="2"/>
              <a:buChar char="§"/>
            </a:pPr>
            <a:r>
              <a:rPr lang="en-US" sz="2500" i="0" dirty="0">
                <a:solidFill>
                  <a:srgbClr val="000000"/>
                </a:solidFill>
                <a:effectLst/>
                <a:latin typeface="TimesNewRomanPS-BoldMT"/>
              </a:rPr>
              <a:t>This category includes ZIFs, which are consisted of Zn2+ and imidazolium linkage</a:t>
            </a:r>
          </a:p>
          <a:p>
            <a:pPr marL="342900" indent="-342900">
              <a:buFont typeface="Wingdings" panose="05000000000000000000" pitchFamily="2" charset="2"/>
              <a:buChar char="§"/>
            </a:pPr>
            <a:r>
              <a:rPr lang="en-US" sz="2500" i="0" dirty="0">
                <a:solidFill>
                  <a:srgbClr val="000000"/>
                </a:solidFill>
                <a:effectLst/>
                <a:latin typeface="TimesNewRomanPS-BoldMT"/>
              </a:rPr>
              <a:t>Water-stable MOFs show great performance in wastewater cleaning due to their excellent selectivity and permeability; tunable structure, better compatibility and potential recycle after their lifetime.</a:t>
            </a:r>
          </a:p>
        </p:txBody>
      </p:sp>
    </p:spTree>
    <p:extLst>
      <p:ext uri="{BB962C8B-B14F-4D97-AF65-F5344CB8AC3E}">
        <p14:creationId xmlns:p14="http://schemas.microsoft.com/office/powerpoint/2010/main" xmlns="" val="587226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in)">
                                      <p:cBhvr>
                                        <p:cTn id="7" dur="2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 calcmode="lin" valueType="num">
                                      <p:cBhvr additive="base">
                                        <p:cTn id="12"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1">
                                            <p:txEl>
                                              <p:pRg st="2" end="2"/>
                                            </p:txEl>
                                          </p:spTgt>
                                        </p:tgtEl>
                                        <p:attrNameLst>
                                          <p:attrName>style.visibility</p:attrName>
                                        </p:attrNameLst>
                                      </p:cBhvr>
                                      <p:to>
                                        <p:strVal val="visible"/>
                                      </p:to>
                                    </p:set>
                                    <p:animEffect transition="in" filter="circle(in)">
                                      <p:cBhvr>
                                        <p:cTn id="18" dur="2000"/>
                                        <p:tgtEl>
                                          <p:spTgt spid="11">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anim calcmode="lin" valueType="num">
                                      <p:cBhvr additive="base">
                                        <p:cTn id="23"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1">
                                            <p:txEl>
                                              <p:pRg st="4" end="4"/>
                                            </p:txEl>
                                          </p:spTgt>
                                        </p:tgtEl>
                                        <p:attrNameLst>
                                          <p:attrName>style.visibility</p:attrName>
                                        </p:attrNameLst>
                                      </p:cBhvr>
                                      <p:to>
                                        <p:strVal val="visible"/>
                                      </p:to>
                                    </p:set>
                                    <p:animEffect transition="in" filter="wipe(down)">
                                      <p:cBhvr>
                                        <p:cTn id="29"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D350C39-2180-478B-BB64-EB41F8D00414}"/>
              </a:ext>
            </a:extLst>
          </p:cNvPr>
          <p:cNvSpPr/>
          <p:nvPr/>
        </p:nvSpPr>
        <p:spPr>
          <a:xfrm>
            <a:off x="7696200" y="6586780"/>
            <a:ext cx="838200" cy="1188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424C8B0E-4E08-4945-8D32-CF15390D8D5B}"/>
              </a:ext>
            </a:extLst>
          </p:cNvPr>
          <p:cNvSpPr/>
          <p:nvPr/>
        </p:nvSpPr>
        <p:spPr>
          <a:xfrm>
            <a:off x="304800" y="1524000"/>
            <a:ext cx="8610598" cy="1077218"/>
          </a:xfrm>
          <a:prstGeom prst="rect">
            <a:avLst/>
          </a:prstGeom>
        </p:spPr>
        <p:txBody>
          <a:bodyPr wrap="square">
            <a:spAutoFit/>
          </a:bodyPr>
          <a:lstStyle/>
          <a:p>
            <a:r>
              <a:rPr lang="en-US" sz="3200" dirty="0"/>
              <a:t/>
            </a:r>
            <a:br>
              <a:rPr lang="en-US" sz="3200" dirty="0"/>
            </a:br>
            <a:endParaRPr lang="ar-EG" sz="3200" dirty="0"/>
          </a:p>
        </p:txBody>
      </p:sp>
      <p:sp>
        <p:nvSpPr>
          <p:cNvPr id="6" name="Title 5">
            <a:extLst>
              <a:ext uri="{FF2B5EF4-FFF2-40B4-BE49-F238E27FC236}">
                <a16:creationId xmlns:a16="http://schemas.microsoft.com/office/drawing/2014/main" xmlns="" id="{8284F25D-F90B-DF78-0E84-8F50DAA5143A}"/>
              </a:ext>
            </a:extLst>
          </p:cNvPr>
          <p:cNvSpPr>
            <a:spLocks noGrp="1"/>
          </p:cNvSpPr>
          <p:nvPr>
            <p:ph type="title"/>
          </p:nvPr>
        </p:nvSpPr>
        <p:spPr>
          <a:xfrm>
            <a:off x="2056731" y="-119078"/>
            <a:ext cx="5002463" cy="962055"/>
          </a:xfrm>
        </p:spPr>
        <p:txBody>
          <a:bodyPr>
            <a:normAutofit/>
          </a:bodyPr>
          <a:lstStyle/>
          <a:p>
            <a:r>
              <a:rPr lang="en-US" sz="3500" b="1" dirty="0">
                <a:latin typeface="Times New Roman" panose="02020603050405020304" pitchFamily="18" charset="0"/>
                <a:cs typeface="Times New Roman" panose="02020603050405020304" pitchFamily="18" charset="0"/>
              </a:rPr>
              <a:t>Catalysis Applications</a:t>
            </a:r>
          </a:p>
        </p:txBody>
      </p:sp>
      <p:sp>
        <p:nvSpPr>
          <p:cNvPr id="11" name="TextBox 10">
            <a:extLst>
              <a:ext uri="{FF2B5EF4-FFF2-40B4-BE49-F238E27FC236}">
                <a16:creationId xmlns:a16="http://schemas.microsoft.com/office/drawing/2014/main" xmlns="" id="{C16BE968-4350-60BB-E928-89D46793788A}"/>
              </a:ext>
            </a:extLst>
          </p:cNvPr>
          <p:cNvSpPr txBox="1">
            <a:spLocks/>
          </p:cNvSpPr>
          <p:nvPr/>
        </p:nvSpPr>
        <p:spPr>
          <a:xfrm>
            <a:off x="0" y="1524000"/>
            <a:ext cx="9144000" cy="5186035"/>
          </a:xfrm>
          <a:prstGeom prst="rect">
            <a:avLst/>
          </a:prstGeom>
          <a:noFill/>
        </p:spPr>
        <p:txBody>
          <a:bodyPr wrap="square">
            <a:spAutoFit/>
          </a:bodyPr>
          <a:lstStyle/>
          <a:p>
            <a:r>
              <a:rPr lang="en-US" sz="2800" b="1" dirty="0">
                <a:solidFill>
                  <a:srgbClr val="000000"/>
                </a:solidFill>
                <a:latin typeface="TimesNewRomanPS-BoldMT"/>
              </a:rPr>
              <a:t>Catalysis Applications</a:t>
            </a:r>
          </a:p>
          <a:p>
            <a:endParaRPr lang="en-US" sz="2800" b="1" dirty="0">
              <a:solidFill>
                <a:srgbClr val="000000"/>
              </a:solidFill>
              <a:latin typeface="TimesNewRomanPS-BoldMT"/>
            </a:endParaRPr>
          </a:p>
          <a:p>
            <a:pPr marL="342900" indent="-342900">
              <a:buFont typeface="Wingdings" panose="05000000000000000000" pitchFamily="2" charset="2"/>
              <a:buChar char="Ø"/>
            </a:pPr>
            <a:r>
              <a:rPr lang="en-US" sz="2500" i="0" dirty="0">
                <a:solidFill>
                  <a:srgbClr val="000000"/>
                </a:solidFill>
                <a:effectLst/>
                <a:latin typeface="TimesNewRomanPS-BoldMT"/>
              </a:rPr>
              <a:t>One of the most important features of MOFs is its potential for catalytic activities. </a:t>
            </a:r>
          </a:p>
          <a:p>
            <a:pPr marL="342900" indent="-342900">
              <a:buFont typeface="Wingdings" panose="05000000000000000000" pitchFamily="2" charset="2"/>
              <a:buChar char="Ø"/>
            </a:pPr>
            <a:r>
              <a:rPr lang="en-US" sz="2500" i="0" dirty="0">
                <a:solidFill>
                  <a:srgbClr val="000000"/>
                </a:solidFill>
                <a:effectLst/>
                <a:latin typeface="TimesNewRomanPS-BoldMT"/>
              </a:rPr>
              <a:t>The catalytic properties of MOFs can come directly from their hybrid structure or can be induced by the incorporation of catalytically active but unstable nanoparticles. </a:t>
            </a:r>
          </a:p>
          <a:p>
            <a:pPr marL="342900" indent="-342900">
              <a:buFont typeface="Wingdings" panose="05000000000000000000" pitchFamily="2" charset="2"/>
              <a:buChar char="Ø"/>
            </a:pPr>
            <a:r>
              <a:rPr lang="en-US" sz="2500" i="0" dirty="0">
                <a:solidFill>
                  <a:srgbClr val="000000"/>
                </a:solidFill>
                <a:effectLst/>
                <a:latin typeface="TimesNewRomanPS-BoldMT"/>
              </a:rPr>
              <a:t>The periodic structure of MOFs allows the active sites to be dispersed uniformly throughout the framework while the pores and channel of the framework facilitate the accessibility of active sites and the transport of substrates and products. </a:t>
            </a:r>
          </a:p>
          <a:p>
            <a:pPr marL="342900" indent="-342900">
              <a:buFont typeface="Wingdings" panose="05000000000000000000" pitchFamily="2" charset="2"/>
              <a:buChar char="Ø"/>
            </a:pPr>
            <a:r>
              <a:rPr lang="en-US" sz="2500" i="0" dirty="0">
                <a:solidFill>
                  <a:srgbClr val="000000"/>
                </a:solidFill>
                <a:effectLst/>
                <a:latin typeface="TimesNewRomanPS-BoldMT"/>
              </a:rPr>
              <a:t>Moreover, the specific pore size and shape of MOFs perform as shape-selective catalysts.</a:t>
            </a:r>
          </a:p>
        </p:txBody>
      </p:sp>
    </p:spTree>
    <p:extLst>
      <p:ext uri="{BB962C8B-B14F-4D97-AF65-F5344CB8AC3E}">
        <p14:creationId xmlns:p14="http://schemas.microsoft.com/office/powerpoint/2010/main" xmlns="" val="2000252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 calcmode="lin" valueType="num">
                                      <p:cBhvr additive="base">
                                        <p:cTn id="7"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anim calcmode="lin" valueType="num">
                                      <p:cBhvr additive="base">
                                        <p:cTn id="13"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 calcmode="lin" valueType="num">
                                      <p:cBhvr additive="base">
                                        <p:cTn id="19"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5" end="5"/>
                                            </p:txEl>
                                          </p:spTgt>
                                        </p:tgtEl>
                                        <p:attrNameLst>
                                          <p:attrName>style.visibility</p:attrName>
                                        </p:attrNameLst>
                                      </p:cBhvr>
                                      <p:to>
                                        <p:strVal val="visible"/>
                                      </p:to>
                                    </p:set>
                                    <p:anim calcmode="lin" valueType="num">
                                      <p:cBhvr additive="base">
                                        <p:cTn id="25"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D350C39-2180-478B-BB64-EB41F8D00414}"/>
              </a:ext>
            </a:extLst>
          </p:cNvPr>
          <p:cNvSpPr/>
          <p:nvPr/>
        </p:nvSpPr>
        <p:spPr>
          <a:xfrm>
            <a:off x="7696200" y="6586780"/>
            <a:ext cx="838200" cy="1188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424C8B0E-4E08-4945-8D32-CF15390D8D5B}"/>
              </a:ext>
            </a:extLst>
          </p:cNvPr>
          <p:cNvSpPr/>
          <p:nvPr/>
        </p:nvSpPr>
        <p:spPr>
          <a:xfrm>
            <a:off x="304800" y="1524000"/>
            <a:ext cx="8610598" cy="1077218"/>
          </a:xfrm>
          <a:prstGeom prst="rect">
            <a:avLst/>
          </a:prstGeom>
        </p:spPr>
        <p:txBody>
          <a:bodyPr wrap="square">
            <a:spAutoFit/>
          </a:bodyPr>
          <a:lstStyle/>
          <a:p>
            <a:r>
              <a:rPr lang="en-US" sz="3200" dirty="0"/>
              <a:t/>
            </a:r>
            <a:br>
              <a:rPr lang="en-US" sz="3200" dirty="0"/>
            </a:br>
            <a:endParaRPr lang="ar-EG" sz="3200" dirty="0"/>
          </a:p>
        </p:txBody>
      </p:sp>
      <p:sp>
        <p:nvSpPr>
          <p:cNvPr id="6" name="Title 5">
            <a:extLst>
              <a:ext uri="{FF2B5EF4-FFF2-40B4-BE49-F238E27FC236}">
                <a16:creationId xmlns:a16="http://schemas.microsoft.com/office/drawing/2014/main" xmlns="" id="{8284F25D-F90B-DF78-0E84-8F50DAA5143A}"/>
              </a:ext>
            </a:extLst>
          </p:cNvPr>
          <p:cNvSpPr>
            <a:spLocks noGrp="1"/>
          </p:cNvSpPr>
          <p:nvPr>
            <p:ph type="title"/>
          </p:nvPr>
        </p:nvSpPr>
        <p:spPr>
          <a:xfrm>
            <a:off x="2056731" y="-119078"/>
            <a:ext cx="5002463" cy="962055"/>
          </a:xfrm>
        </p:spPr>
        <p:txBody>
          <a:bodyPr>
            <a:normAutofit/>
          </a:bodyPr>
          <a:lstStyle/>
          <a:p>
            <a:r>
              <a:rPr lang="en-US" sz="3500" b="1" dirty="0">
                <a:latin typeface="Times New Roman" panose="02020603050405020304" pitchFamily="18" charset="0"/>
                <a:cs typeface="Times New Roman" panose="02020603050405020304" pitchFamily="18" charset="0"/>
              </a:rPr>
              <a:t>Catalysis Applications</a:t>
            </a:r>
          </a:p>
        </p:txBody>
      </p:sp>
      <p:sp>
        <p:nvSpPr>
          <p:cNvPr id="11" name="TextBox 10">
            <a:extLst>
              <a:ext uri="{FF2B5EF4-FFF2-40B4-BE49-F238E27FC236}">
                <a16:creationId xmlns:a16="http://schemas.microsoft.com/office/drawing/2014/main" xmlns="" id="{C16BE968-4350-60BB-E928-89D46793788A}"/>
              </a:ext>
            </a:extLst>
          </p:cNvPr>
          <p:cNvSpPr txBox="1">
            <a:spLocks/>
          </p:cNvSpPr>
          <p:nvPr/>
        </p:nvSpPr>
        <p:spPr>
          <a:xfrm>
            <a:off x="0" y="1524000"/>
            <a:ext cx="9144000" cy="5139869"/>
          </a:xfrm>
          <a:prstGeom prst="rect">
            <a:avLst/>
          </a:prstGeom>
          <a:noFill/>
        </p:spPr>
        <p:txBody>
          <a:bodyPr wrap="square">
            <a:spAutoFit/>
          </a:bodyPr>
          <a:lstStyle/>
          <a:p>
            <a:r>
              <a:rPr lang="en-US" sz="2800" b="1" dirty="0">
                <a:solidFill>
                  <a:srgbClr val="000000"/>
                </a:solidFill>
                <a:latin typeface="TimesNewRomanPS-BoldMT"/>
              </a:rPr>
              <a:t>Catalysis Applications</a:t>
            </a:r>
          </a:p>
          <a:p>
            <a:pPr marL="342900" indent="-342900">
              <a:buFont typeface="Wingdings" panose="05000000000000000000" pitchFamily="2" charset="2"/>
              <a:buChar char="Ø"/>
            </a:pPr>
            <a:r>
              <a:rPr lang="en-US" sz="2500" i="0" dirty="0">
                <a:solidFill>
                  <a:srgbClr val="000000"/>
                </a:solidFill>
                <a:effectLst/>
                <a:latin typeface="TimesNewRomanPS-BoldMT"/>
              </a:rPr>
              <a:t>MOFs have been utilized as heterogeneous catalysts, photocatalysts, and electrocatalysts by many researchers. </a:t>
            </a:r>
          </a:p>
          <a:p>
            <a:pPr marL="342900" indent="-342900">
              <a:buFont typeface="Wingdings" panose="05000000000000000000" pitchFamily="2" charset="2"/>
              <a:buChar char="Ø"/>
            </a:pPr>
            <a:r>
              <a:rPr lang="en-US" sz="2500" i="0" dirty="0">
                <a:solidFill>
                  <a:srgbClr val="000000"/>
                </a:solidFill>
                <a:effectLst/>
                <a:latin typeface="TimesNewRomanPS-BoldMT"/>
              </a:rPr>
              <a:t>They are mostly used as heterogeneous catalysts in well-known organic reactions. </a:t>
            </a:r>
          </a:p>
          <a:p>
            <a:pPr marL="342900" indent="-342900">
              <a:buFont typeface="Wingdings" panose="05000000000000000000" pitchFamily="2" charset="2"/>
              <a:buChar char="Ø"/>
            </a:pPr>
            <a:r>
              <a:rPr lang="en-US" sz="2500" i="0" dirty="0">
                <a:solidFill>
                  <a:srgbClr val="000000"/>
                </a:solidFill>
                <a:effectLst/>
                <a:latin typeface="TimesNewRomanPS-BoldMT"/>
              </a:rPr>
              <a:t>For example, HKUST-1 contains </a:t>
            </a:r>
            <a:r>
              <a:rPr lang="en-US" sz="2500" i="0" dirty="0" err="1">
                <a:solidFill>
                  <a:srgbClr val="000000"/>
                </a:solidFill>
                <a:effectLst/>
                <a:latin typeface="TimesNewRomanPS-BoldMT"/>
              </a:rPr>
              <a:t>lewis</a:t>
            </a:r>
            <a:r>
              <a:rPr lang="en-US" sz="2500" i="0" dirty="0">
                <a:solidFill>
                  <a:srgbClr val="000000"/>
                </a:solidFill>
                <a:effectLst/>
                <a:latin typeface="TimesNewRomanPS-BoldMT"/>
              </a:rPr>
              <a:t>-acid sites and can be utilized as an acidic catalyst in isomerization and </a:t>
            </a:r>
            <a:r>
              <a:rPr lang="en-US" sz="2500" i="0" dirty="0" err="1">
                <a:solidFill>
                  <a:srgbClr val="000000"/>
                </a:solidFill>
                <a:effectLst/>
                <a:latin typeface="TimesNewRomanPS-BoldMT"/>
              </a:rPr>
              <a:t>cyanosilylation</a:t>
            </a:r>
            <a:r>
              <a:rPr lang="en-US" sz="2500" i="0" dirty="0">
                <a:solidFill>
                  <a:srgbClr val="000000"/>
                </a:solidFill>
                <a:effectLst/>
                <a:latin typeface="TimesNewRomanPS-BoldMT"/>
              </a:rPr>
              <a:t> reactions.</a:t>
            </a:r>
          </a:p>
          <a:p>
            <a:pPr marL="342900" indent="-342900">
              <a:buFont typeface="Wingdings" panose="05000000000000000000" pitchFamily="2" charset="2"/>
              <a:buChar char="Ø"/>
            </a:pPr>
            <a:r>
              <a:rPr lang="en-US" sz="2500" i="0" dirty="0">
                <a:solidFill>
                  <a:srgbClr val="000000"/>
                </a:solidFill>
                <a:effectLst/>
                <a:latin typeface="TimesNewRomanPS-BoldMT"/>
              </a:rPr>
              <a:t>The semiconductor-like behavior of MOFs makes them potential photocatalysts. </a:t>
            </a:r>
          </a:p>
          <a:p>
            <a:pPr marL="342900" indent="-342900">
              <a:buFont typeface="Wingdings" panose="05000000000000000000" pitchFamily="2" charset="2"/>
              <a:buChar char="Ø"/>
            </a:pPr>
            <a:r>
              <a:rPr lang="en-US" sz="2500" i="0" dirty="0">
                <a:solidFill>
                  <a:srgbClr val="000000"/>
                </a:solidFill>
                <a:effectLst/>
                <a:latin typeface="TimesNewRomanPS-BoldMT"/>
              </a:rPr>
              <a:t>Photocatalytic properties of MOFs are exploited in organic pollutant degradation, various organic reactions, hydrogen/oxygen production from water splitting, and reduction of CO</a:t>
            </a:r>
            <a:r>
              <a:rPr lang="en-US" sz="1400" i="0" dirty="0">
                <a:solidFill>
                  <a:srgbClr val="000000"/>
                </a:solidFill>
                <a:effectLst/>
                <a:latin typeface="TimesNewRomanPS-BoldMT"/>
              </a:rPr>
              <a:t>2</a:t>
            </a:r>
            <a:r>
              <a:rPr lang="en-US" sz="2500" i="0" dirty="0">
                <a:solidFill>
                  <a:srgbClr val="000000"/>
                </a:solidFill>
                <a:effectLst/>
                <a:latin typeface="TimesNewRomanPS-BoldMT"/>
              </a:rPr>
              <a:t>.</a:t>
            </a:r>
          </a:p>
        </p:txBody>
      </p:sp>
    </p:spTree>
    <p:extLst>
      <p:ext uri="{BB962C8B-B14F-4D97-AF65-F5344CB8AC3E}">
        <p14:creationId xmlns:p14="http://schemas.microsoft.com/office/powerpoint/2010/main" xmlns="" val="31666495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 calcmode="lin" valueType="num">
                                      <p:cBhvr additive="base">
                                        <p:cTn id="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 calcmode="lin" valueType="num">
                                      <p:cBhvr additive="base">
                                        <p:cTn id="13"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 calcmode="lin" valueType="num">
                                      <p:cBhvr additive="base">
                                        <p:cTn id="19"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4" end="4"/>
                                            </p:txEl>
                                          </p:spTgt>
                                        </p:tgtEl>
                                        <p:attrNameLst>
                                          <p:attrName>style.visibility</p:attrName>
                                        </p:attrNameLst>
                                      </p:cBhvr>
                                      <p:to>
                                        <p:strVal val="visible"/>
                                      </p:to>
                                    </p:set>
                                    <p:anim calcmode="lin" valueType="num">
                                      <p:cBhvr additive="base">
                                        <p:cTn id="25"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xEl>
                                              <p:pRg st="5" end="5"/>
                                            </p:txEl>
                                          </p:spTgt>
                                        </p:tgtEl>
                                        <p:attrNameLst>
                                          <p:attrName>style.visibility</p:attrName>
                                        </p:attrNameLst>
                                      </p:cBhvr>
                                      <p:to>
                                        <p:strVal val="visible"/>
                                      </p:to>
                                    </p:set>
                                    <p:anim calcmode="lin" valueType="num">
                                      <p:cBhvr additive="base">
                                        <p:cTn id="31"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D350C39-2180-478B-BB64-EB41F8D00414}"/>
              </a:ext>
            </a:extLst>
          </p:cNvPr>
          <p:cNvSpPr/>
          <p:nvPr/>
        </p:nvSpPr>
        <p:spPr>
          <a:xfrm>
            <a:off x="7696200" y="6586780"/>
            <a:ext cx="838200" cy="1188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424C8B0E-4E08-4945-8D32-CF15390D8D5B}"/>
              </a:ext>
            </a:extLst>
          </p:cNvPr>
          <p:cNvSpPr/>
          <p:nvPr/>
        </p:nvSpPr>
        <p:spPr>
          <a:xfrm>
            <a:off x="304800" y="1524000"/>
            <a:ext cx="8610598" cy="1077218"/>
          </a:xfrm>
          <a:prstGeom prst="rect">
            <a:avLst/>
          </a:prstGeom>
        </p:spPr>
        <p:txBody>
          <a:bodyPr wrap="square">
            <a:spAutoFit/>
          </a:bodyPr>
          <a:lstStyle/>
          <a:p>
            <a:r>
              <a:rPr lang="en-US" sz="3200" dirty="0"/>
              <a:t/>
            </a:r>
            <a:br>
              <a:rPr lang="en-US" sz="3200" dirty="0"/>
            </a:br>
            <a:endParaRPr lang="ar-EG" sz="3200" dirty="0"/>
          </a:p>
        </p:txBody>
      </p:sp>
      <p:sp>
        <p:nvSpPr>
          <p:cNvPr id="6" name="Title 5">
            <a:extLst>
              <a:ext uri="{FF2B5EF4-FFF2-40B4-BE49-F238E27FC236}">
                <a16:creationId xmlns:a16="http://schemas.microsoft.com/office/drawing/2014/main" xmlns="" id="{8284F25D-F90B-DF78-0E84-8F50DAA5143A}"/>
              </a:ext>
            </a:extLst>
          </p:cNvPr>
          <p:cNvSpPr>
            <a:spLocks noGrp="1"/>
          </p:cNvSpPr>
          <p:nvPr>
            <p:ph type="title"/>
          </p:nvPr>
        </p:nvSpPr>
        <p:spPr>
          <a:xfrm>
            <a:off x="2056731" y="-119078"/>
            <a:ext cx="5002463" cy="962055"/>
          </a:xfrm>
        </p:spPr>
        <p:txBody>
          <a:bodyPr>
            <a:normAutofit/>
          </a:bodyPr>
          <a:lstStyle/>
          <a:p>
            <a:r>
              <a:rPr lang="en-US" sz="3500" b="1" dirty="0">
                <a:latin typeface="Times New Roman" panose="02020603050405020304" pitchFamily="18" charset="0"/>
                <a:cs typeface="Times New Roman" panose="02020603050405020304" pitchFamily="18" charset="0"/>
              </a:rPr>
              <a:t>Catalysis Applications</a:t>
            </a:r>
          </a:p>
        </p:txBody>
      </p:sp>
      <p:sp>
        <p:nvSpPr>
          <p:cNvPr id="11" name="TextBox 10">
            <a:extLst>
              <a:ext uri="{FF2B5EF4-FFF2-40B4-BE49-F238E27FC236}">
                <a16:creationId xmlns:a16="http://schemas.microsoft.com/office/drawing/2014/main" xmlns="" id="{C16BE968-4350-60BB-E928-89D46793788A}"/>
              </a:ext>
            </a:extLst>
          </p:cNvPr>
          <p:cNvSpPr txBox="1">
            <a:spLocks/>
          </p:cNvSpPr>
          <p:nvPr/>
        </p:nvSpPr>
        <p:spPr>
          <a:xfrm>
            <a:off x="0" y="1524000"/>
            <a:ext cx="9144000" cy="3262432"/>
          </a:xfrm>
          <a:prstGeom prst="rect">
            <a:avLst/>
          </a:prstGeom>
          <a:noFill/>
        </p:spPr>
        <p:txBody>
          <a:bodyPr wrap="square">
            <a:spAutoFit/>
          </a:bodyPr>
          <a:lstStyle/>
          <a:p>
            <a:r>
              <a:rPr lang="en-US" sz="2800" b="1" dirty="0">
                <a:solidFill>
                  <a:srgbClr val="000000"/>
                </a:solidFill>
                <a:latin typeface="TimesNewRomanPS-BoldMT"/>
              </a:rPr>
              <a:t>Catalysis Applications</a:t>
            </a:r>
          </a:p>
          <a:p>
            <a:endParaRPr lang="en-US" sz="2800" b="1" dirty="0">
              <a:solidFill>
                <a:srgbClr val="000000"/>
              </a:solidFill>
              <a:latin typeface="TimesNewRomanPS-BoldMT"/>
            </a:endParaRPr>
          </a:p>
          <a:p>
            <a:pPr marL="342900" indent="-342900">
              <a:buFont typeface="Wingdings" panose="05000000000000000000" pitchFamily="2" charset="2"/>
              <a:buChar char="Ø"/>
            </a:pPr>
            <a:r>
              <a:rPr lang="en-US" sz="2500" i="0" dirty="0">
                <a:solidFill>
                  <a:srgbClr val="000000"/>
                </a:solidFill>
                <a:effectLst/>
                <a:latin typeface="TimesNewRomanPS-BoldMT"/>
              </a:rPr>
              <a:t>Once the poor conductivity of MOFs is compensated by the addition of nanomaterials, they show excellent electrocatalytic properties due to their high surface area and pore volume. </a:t>
            </a:r>
          </a:p>
          <a:p>
            <a:pPr marL="342900" indent="-342900">
              <a:buFont typeface="Wingdings" panose="05000000000000000000" pitchFamily="2" charset="2"/>
              <a:buChar char="Ø"/>
            </a:pPr>
            <a:r>
              <a:rPr lang="en-US" sz="2500" i="0" dirty="0">
                <a:solidFill>
                  <a:srgbClr val="000000"/>
                </a:solidFill>
                <a:effectLst/>
                <a:latin typeface="TimesNewRomanPS-BoldMT"/>
              </a:rPr>
              <a:t>Electrocatalytic applications of MOFs mainly focus on the oxygen reduction reaction (ORR), oxygen evolution reaction (OER), hydrogen evolution reaction (HER), and carbon dioxide reduction.</a:t>
            </a:r>
          </a:p>
        </p:txBody>
      </p:sp>
    </p:spTree>
    <p:extLst>
      <p:ext uri="{BB962C8B-B14F-4D97-AF65-F5344CB8AC3E}">
        <p14:creationId xmlns:p14="http://schemas.microsoft.com/office/powerpoint/2010/main" xmlns="" val="37816507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 calcmode="lin" valueType="num">
                                      <p:cBhvr additive="base">
                                        <p:cTn id="7"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anim calcmode="lin" valueType="num">
                                      <p:cBhvr additive="base">
                                        <p:cTn id="13"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D350C39-2180-478B-BB64-EB41F8D00414}"/>
              </a:ext>
            </a:extLst>
          </p:cNvPr>
          <p:cNvSpPr/>
          <p:nvPr/>
        </p:nvSpPr>
        <p:spPr>
          <a:xfrm>
            <a:off x="7696200" y="6586780"/>
            <a:ext cx="838200" cy="1188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424C8B0E-4E08-4945-8D32-CF15390D8D5B}"/>
              </a:ext>
            </a:extLst>
          </p:cNvPr>
          <p:cNvSpPr/>
          <p:nvPr/>
        </p:nvSpPr>
        <p:spPr>
          <a:xfrm>
            <a:off x="304800" y="1524000"/>
            <a:ext cx="8610598" cy="1077218"/>
          </a:xfrm>
          <a:prstGeom prst="rect">
            <a:avLst/>
          </a:prstGeom>
        </p:spPr>
        <p:txBody>
          <a:bodyPr wrap="square">
            <a:spAutoFit/>
          </a:bodyPr>
          <a:lstStyle/>
          <a:p>
            <a:r>
              <a:rPr lang="en-US" sz="3200" dirty="0"/>
              <a:t/>
            </a:r>
            <a:br>
              <a:rPr lang="en-US" sz="3200" dirty="0"/>
            </a:br>
            <a:endParaRPr lang="ar-EG" sz="3200" dirty="0"/>
          </a:p>
        </p:txBody>
      </p:sp>
      <p:sp>
        <p:nvSpPr>
          <p:cNvPr id="6" name="Title 5">
            <a:extLst>
              <a:ext uri="{FF2B5EF4-FFF2-40B4-BE49-F238E27FC236}">
                <a16:creationId xmlns:a16="http://schemas.microsoft.com/office/drawing/2014/main" xmlns="" id="{8284F25D-F90B-DF78-0E84-8F50DAA5143A}"/>
              </a:ext>
            </a:extLst>
          </p:cNvPr>
          <p:cNvSpPr>
            <a:spLocks noGrp="1"/>
          </p:cNvSpPr>
          <p:nvPr>
            <p:ph type="title"/>
          </p:nvPr>
        </p:nvSpPr>
        <p:spPr>
          <a:xfrm>
            <a:off x="2056731" y="-119078"/>
            <a:ext cx="5002463" cy="962055"/>
          </a:xfrm>
        </p:spPr>
        <p:txBody>
          <a:bodyPr>
            <a:normAutofit/>
          </a:bodyPr>
          <a:lstStyle/>
          <a:p>
            <a:r>
              <a:rPr lang="en-US" sz="3500" b="1" dirty="0">
                <a:latin typeface="Times New Roman" panose="02020603050405020304" pitchFamily="18" charset="0"/>
                <a:cs typeface="Times New Roman" panose="02020603050405020304" pitchFamily="18" charset="0"/>
              </a:rPr>
              <a:t>Sensors</a:t>
            </a:r>
          </a:p>
        </p:txBody>
      </p:sp>
      <p:sp>
        <p:nvSpPr>
          <p:cNvPr id="11" name="TextBox 10">
            <a:extLst>
              <a:ext uri="{FF2B5EF4-FFF2-40B4-BE49-F238E27FC236}">
                <a16:creationId xmlns:a16="http://schemas.microsoft.com/office/drawing/2014/main" xmlns="" id="{C16BE968-4350-60BB-E928-89D46793788A}"/>
              </a:ext>
            </a:extLst>
          </p:cNvPr>
          <p:cNvSpPr txBox="1">
            <a:spLocks/>
          </p:cNvSpPr>
          <p:nvPr/>
        </p:nvSpPr>
        <p:spPr>
          <a:xfrm>
            <a:off x="0" y="1333411"/>
            <a:ext cx="9144000" cy="5524589"/>
          </a:xfrm>
          <a:prstGeom prst="rect">
            <a:avLst/>
          </a:prstGeom>
          <a:noFill/>
        </p:spPr>
        <p:txBody>
          <a:bodyPr wrap="square">
            <a:spAutoFit/>
          </a:bodyPr>
          <a:lstStyle/>
          <a:p>
            <a:r>
              <a:rPr lang="en-US" sz="3000" b="1" dirty="0">
                <a:solidFill>
                  <a:srgbClr val="000000"/>
                </a:solidFill>
                <a:latin typeface="TimesNewRomanPS-BoldMT"/>
              </a:rPr>
              <a:t>Sensors</a:t>
            </a:r>
          </a:p>
          <a:p>
            <a:pPr marL="342900" indent="-342900">
              <a:buFont typeface="Wingdings" panose="05000000000000000000" pitchFamily="2" charset="2"/>
              <a:buChar char="Ø"/>
            </a:pPr>
            <a:r>
              <a:rPr lang="en-US" sz="2500" i="0" dirty="0">
                <a:solidFill>
                  <a:srgbClr val="000000"/>
                </a:solidFill>
                <a:effectLst/>
                <a:latin typeface="TimesNewRomanPS-BoldMT"/>
              </a:rPr>
              <a:t>The porous and tunable structure of MOFs and their composites have been exploited in chemical sensors.</a:t>
            </a:r>
          </a:p>
          <a:p>
            <a:pPr marL="342900" indent="-342900">
              <a:buFont typeface="Wingdings" panose="05000000000000000000" pitchFamily="2" charset="2"/>
              <a:buChar char="Ø"/>
            </a:pPr>
            <a:r>
              <a:rPr lang="en-US" sz="2500" i="0" dirty="0">
                <a:solidFill>
                  <a:srgbClr val="000000"/>
                </a:solidFill>
                <a:effectLst/>
                <a:latin typeface="TimesNewRomanPS-BoldMT"/>
              </a:rPr>
              <a:t>MOFs generally show a luminescent behavior upon the inclusion of a guest molecule. </a:t>
            </a:r>
          </a:p>
          <a:p>
            <a:pPr marL="342900" indent="-342900">
              <a:buFont typeface="Wingdings" panose="05000000000000000000" pitchFamily="2" charset="2"/>
              <a:buChar char="Ø"/>
            </a:pPr>
            <a:r>
              <a:rPr lang="en-US" sz="2500" i="0" dirty="0">
                <a:solidFill>
                  <a:srgbClr val="000000"/>
                </a:solidFill>
                <a:effectLst/>
                <a:latin typeface="TimesNewRomanPS-BoldMT"/>
              </a:rPr>
              <a:t>This unique function comes in handy for sensor applications. </a:t>
            </a:r>
          </a:p>
          <a:p>
            <a:pPr marL="342900" indent="-342900">
              <a:buFont typeface="Wingdings" panose="05000000000000000000" pitchFamily="2" charset="2"/>
              <a:buChar char="Ø"/>
            </a:pPr>
            <a:r>
              <a:rPr lang="en-US" sz="2500" i="0" dirty="0">
                <a:solidFill>
                  <a:srgbClr val="000000"/>
                </a:solidFill>
                <a:effectLst/>
                <a:latin typeface="TimesNewRomanPS-BoldMT"/>
              </a:rPr>
              <a:t>Furthermore, the physical and chemical structure of MOFs can be manipulated to selectively respond to desired molecules and their active sites on a high surface area leading to a highly sensitive sensor application. </a:t>
            </a:r>
          </a:p>
          <a:p>
            <a:pPr marL="342900" indent="-342900">
              <a:buFont typeface="Wingdings" panose="05000000000000000000" pitchFamily="2" charset="2"/>
              <a:buChar char="Ø"/>
            </a:pPr>
            <a:r>
              <a:rPr lang="en-US" sz="2500" i="0" dirty="0">
                <a:solidFill>
                  <a:srgbClr val="000000"/>
                </a:solidFill>
                <a:effectLst/>
                <a:latin typeface="TimesNewRomanPS-BoldMT"/>
              </a:rPr>
              <a:t>ZIF and </a:t>
            </a:r>
            <a:r>
              <a:rPr lang="en-US" sz="2500" i="0" dirty="0" err="1">
                <a:solidFill>
                  <a:srgbClr val="000000"/>
                </a:solidFill>
                <a:effectLst/>
                <a:latin typeface="TimesNewRomanPS-BoldMT"/>
              </a:rPr>
              <a:t>UiO</a:t>
            </a:r>
            <a:r>
              <a:rPr lang="en-US" sz="2500" i="0" dirty="0">
                <a:solidFill>
                  <a:srgbClr val="000000"/>
                </a:solidFill>
                <a:effectLst/>
                <a:latin typeface="TimesNewRomanPS-BoldMT"/>
              </a:rPr>
              <a:t> MOF groups have been the focus of these sensor applications. </a:t>
            </a:r>
          </a:p>
          <a:p>
            <a:pPr marL="342900" indent="-342900">
              <a:buFont typeface="Wingdings" panose="05000000000000000000" pitchFamily="2" charset="2"/>
              <a:buChar char="Ø"/>
            </a:pPr>
            <a:r>
              <a:rPr lang="en-US" sz="2500" i="0" dirty="0">
                <a:solidFill>
                  <a:srgbClr val="000000"/>
                </a:solidFill>
                <a:effectLst/>
                <a:latin typeface="TimesNewRomanPS-BoldMT"/>
              </a:rPr>
              <a:t>MOFs are used for the sensing of biomolecules, metal ions, explosives, environmental toxins, and humidity.</a:t>
            </a:r>
            <a:endParaRPr lang="en-US" sz="2500" i="0" dirty="0">
              <a:solidFill>
                <a:srgbClr val="FF0000"/>
              </a:solidFill>
              <a:effectLst/>
              <a:latin typeface="TimesNewRomanPS-BoldMT"/>
            </a:endParaRPr>
          </a:p>
        </p:txBody>
      </p:sp>
    </p:spTree>
    <p:extLst>
      <p:ext uri="{BB962C8B-B14F-4D97-AF65-F5344CB8AC3E}">
        <p14:creationId xmlns:p14="http://schemas.microsoft.com/office/powerpoint/2010/main" xmlns="" val="15502883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wipe(down)">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wipe(down)">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wipe(down)">
                                      <p:cBhvr>
                                        <p:cTn id="17" dur="500"/>
                                        <p:tgtEl>
                                          <p:spTgt spid="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wipe(down)">
                                      <p:cBhvr>
                                        <p:cTn id="22" dur="500"/>
                                        <p:tgtEl>
                                          <p:spTgt spid="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wipe(down)">
                                      <p:cBhvr>
                                        <p:cTn id="27" dur="500"/>
                                        <p:tgtEl>
                                          <p:spTgt spid="1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wipe(down)">
                                      <p:cBhvr>
                                        <p:cTn id="32"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D350C39-2180-478B-BB64-EB41F8D00414}"/>
              </a:ext>
            </a:extLst>
          </p:cNvPr>
          <p:cNvSpPr/>
          <p:nvPr/>
        </p:nvSpPr>
        <p:spPr>
          <a:xfrm>
            <a:off x="7696200" y="6586780"/>
            <a:ext cx="838200" cy="1188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424C8B0E-4E08-4945-8D32-CF15390D8D5B}"/>
              </a:ext>
            </a:extLst>
          </p:cNvPr>
          <p:cNvSpPr/>
          <p:nvPr/>
        </p:nvSpPr>
        <p:spPr>
          <a:xfrm>
            <a:off x="304800" y="1524000"/>
            <a:ext cx="8610598" cy="1077218"/>
          </a:xfrm>
          <a:prstGeom prst="rect">
            <a:avLst/>
          </a:prstGeom>
        </p:spPr>
        <p:txBody>
          <a:bodyPr wrap="square">
            <a:spAutoFit/>
          </a:bodyPr>
          <a:lstStyle/>
          <a:p>
            <a:r>
              <a:rPr lang="en-US" sz="3200" dirty="0"/>
              <a:t/>
            </a:r>
            <a:br>
              <a:rPr lang="en-US" sz="3200" dirty="0"/>
            </a:br>
            <a:endParaRPr lang="ar-EG" sz="3200" dirty="0"/>
          </a:p>
        </p:txBody>
      </p:sp>
      <p:sp>
        <p:nvSpPr>
          <p:cNvPr id="6" name="Title 5">
            <a:extLst>
              <a:ext uri="{FF2B5EF4-FFF2-40B4-BE49-F238E27FC236}">
                <a16:creationId xmlns:a16="http://schemas.microsoft.com/office/drawing/2014/main" xmlns="" id="{8284F25D-F90B-DF78-0E84-8F50DAA5143A}"/>
              </a:ext>
            </a:extLst>
          </p:cNvPr>
          <p:cNvSpPr>
            <a:spLocks noGrp="1"/>
          </p:cNvSpPr>
          <p:nvPr>
            <p:ph type="title"/>
          </p:nvPr>
        </p:nvSpPr>
        <p:spPr>
          <a:xfrm>
            <a:off x="2056731" y="-119078"/>
            <a:ext cx="5002463" cy="962055"/>
          </a:xfrm>
        </p:spPr>
        <p:txBody>
          <a:bodyPr>
            <a:normAutofit/>
          </a:bodyPr>
          <a:lstStyle/>
          <a:p>
            <a:r>
              <a:rPr lang="en-US" sz="3500" b="1" dirty="0">
                <a:latin typeface="Times New Roman" panose="02020603050405020304" pitchFamily="18" charset="0"/>
                <a:cs typeface="Times New Roman" panose="02020603050405020304" pitchFamily="18" charset="0"/>
              </a:rPr>
              <a:t>Biomedicine</a:t>
            </a:r>
          </a:p>
        </p:txBody>
      </p:sp>
      <p:sp>
        <p:nvSpPr>
          <p:cNvPr id="11" name="TextBox 10">
            <a:extLst>
              <a:ext uri="{FF2B5EF4-FFF2-40B4-BE49-F238E27FC236}">
                <a16:creationId xmlns:a16="http://schemas.microsoft.com/office/drawing/2014/main" xmlns="" id="{C16BE968-4350-60BB-E928-89D46793788A}"/>
              </a:ext>
            </a:extLst>
          </p:cNvPr>
          <p:cNvSpPr txBox="1">
            <a:spLocks/>
          </p:cNvSpPr>
          <p:nvPr/>
        </p:nvSpPr>
        <p:spPr>
          <a:xfrm>
            <a:off x="0" y="1524000"/>
            <a:ext cx="9144000" cy="4416594"/>
          </a:xfrm>
          <a:prstGeom prst="rect">
            <a:avLst/>
          </a:prstGeom>
          <a:noFill/>
        </p:spPr>
        <p:txBody>
          <a:bodyPr wrap="square">
            <a:spAutoFit/>
          </a:bodyPr>
          <a:lstStyle/>
          <a:p>
            <a:r>
              <a:rPr lang="en-US" sz="2800" b="1" dirty="0">
                <a:solidFill>
                  <a:srgbClr val="000000"/>
                </a:solidFill>
                <a:latin typeface="TimesNewRomanPS-BoldMT"/>
              </a:rPr>
              <a:t>Biomedicine</a:t>
            </a:r>
          </a:p>
          <a:p>
            <a:endParaRPr lang="en-US" sz="2800" b="1" dirty="0">
              <a:solidFill>
                <a:srgbClr val="000000"/>
              </a:solidFill>
              <a:latin typeface="TimesNewRomanPS-BoldMT"/>
            </a:endParaRPr>
          </a:p>
          <a:p>
            <a:pPr marL="342900" indent="-342900">
              <a:buFont typeface="Wingdings" panose="05000000000000000000" pitchFamily="2" charset="2"/>
              <a:buChar char="Ø"/>
            </a:pPr>
            <a:r>
              <a:rPr lang="en-US" sz="2500" i="0" dirty="0">
                <a:solidFill>
                  <a:srgbClr val="000000"/>
                </a:solidFill>
                <a:effectLst/>
                <a:latin typeface="TimesNewRomanPS-BoldMT"/>
              </a:rPr>
              <a:t>The unique structural diversity of MOFs makes them an excellent platform for bio-medicinal applications. </a:t>
            </a:r>
          </a:p>
          <a:p>
            <a:pPr marL="342900" indent="-342900">
              <a:buFont typeface="Wingdings" panose="05000000000000000000" pitchFamily="2" charset="2"/>
              <a:buChar char="Ø"/>
            </a:pPr>
            <a:r>
              <a:rPr lang="en-US" sz="2500" i="0" dirty="0">
                <a:solidFill>
                  <a:srgbClr val="000000"/>
                </a:solidFill>
                <a:effectLst/>
                <a:latin typeface="TimesNewRomanPS-BoldMT"/>
              </a:rPr>
              <a:t>In </a:t>
            </a:r>
            <a:r>
              <a:rPr lang="en-US" sz="2500" dirty="0">
                <a:solidFill>
                  <a:srgbClr val="000000"/>
                </a:solidFill>
                <a:latin typeface="TimesNewRomanPS-BoldMT"/>
              </a:rPr>
              <a:t>contrast biodegradability </a:t>
            </a:r>
            <a:r>
              <a:rPr lang="en-US" sz="2500" i="0" dirty="0">
                <a:solidFill>
                  <a:srgbClr val="000000"/>
                </a:solidFill>
                <a:effectLst/>
                <a:latin typeface="TimesNewRomanPS-BoldMT"/>
              </a:rPr>
              <a:t>of conventional nanomedicines, MOFs show and high loading capacity. </a:t>
            </a:r>
          </a:p>
          <a:p>
            <a:pPr marL="342900" indent="-342900">
              <a:buFont typeface="Wingdings" panose="05000000000000000000" pitchFamily="2" charset="2"/>
              <a:buChar char="Ø"/>
            </a:pPr>
            <a:r>
              <a:rPr lang="en-US" sz="2500" i="0" dirty="0">
                <a:solidFill>
                  <a:srgbClr val="000000"/>
                </a:solidFill>
                <a:effectLst/>
                <a:latin typeface="TimesNewRomanPS-BoldMT"/>
              </a:rPr>
              <a:t>Their high surface area, large pores, and chemical properties are suitable for novel drug delivery systems and controlled release of compounds. </a:t>
            </a:r>
          </a:p>
          <a:p>
            <a:pPr marL="342900" indent="-342900">
              <a:buFont typeface="Wingdings" panose="05000000000000000000" pitchFamily="2" charset="2"/>
              <a:buChar char="Ø"/>
            </a:pPr>
            <a:r>
              <a:rPr lang="en-US" sz="2500" i="0" dirty="0">
                <a:solidFill>
                  <a:srgbClr val="000000"/>
                </a:solidFill>
                <a:effectLst/>
                <a:latin typeface="TimesNewRomanPS-BoldMT"/>
              </a:rPr>
              <a:t>Promising applications have been investigated on different drugs such as ibuprofen, procainamide, and anticancer treatments.</a:t>
            </a:r>
          </a:p>
        </p:txBody>
      </p:sp>
    </p:spTree>
    <p:extLst>
      <p:ext uri="{BB962C8B-B14F-4D97-AF65-F5344CB8AC3E}">
        <p14:creationId xmlns:p14="http://schemas.microsoft.com/office/powerpoint/2010/main" xmlns="" val="11240515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barn(inVertical)">
                                      <p:cBhvr>
                                        <p:cTn id="7" dur="500"/>
                                        <p:tgtEl>
                                          <p:spTgt spid="1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xEl>
                                              <p:pRg st="3" end="3"/>
                                            </p:txEl>
                                          </p:spTgt>
                                        </p:tgtEl>
                                        <p:attrNameLst>
                                          <p:attrName>style.visibility</p:attrName>
                                        </p:attrNameLst>
                                      </p:cBhvr>
                                      <p:to>
                                        <p:strVal val="visible"/>
                                      </p:to>
                                    </p:set>
                                    <p:animEffect transition="in" filter="barn(inVertical)">
                                      <p:cBhvr>
                                        <p:cTn id="12" dur="500"/>
                                        <p:tgtEl>
                                          <p:spTgt spid="1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barn(inVertical)">
                                      <p:cBhvr>
                                        <p:cTn id="17" dur="500"/>
                                        <p:tgtEl>
                                          <p:spTgt spid="1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xEl>
                                              <p:pRg st="5" end="5"/>
                                            </p:txEl>
                                          </p:spTgt>
                                        </p:tgtEl>
                                        <p:attrNameLst>
                                          <p:attrName>style.visibility</p:attrName>
                                        </p:attrNameLst>
                                      </p:cBhvr>
                                      <p:to>
                                        <p:strVal val="visible"/>
                                      </p:to>
                                    </p:set>
                                    <p:animEffect transition="in" filter="barn(inVertical)">
                                      <p:cBhvr>
                                        <p:cTn id="22"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D350C39-2180-478B-BB64-EB41F8D00414}"/>
              </a:ext>
            </a:extLst>
          </p:cNvPr>
          <p:cNvSpPr/>
          <p:nvPr/>
        </p:nvSpPr>
        <p:spPr>
          <a:xfrm>
            <a:off x="7696200" y="6586780"/>
            <a:ext cx="838200" cy="1188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424C8B0E-4E08-4945-8D32-CF15390D8D5B}"/>
              </a:ext>
            </a:extLst>
          </p:cNvPr>
          <p:cNvSpPr/>
          <p:nvPr/>
        </p:nvSpPr>
        <p:spPr>
          <a:xfrm>
            <a:off x="304800" y="1524000"/>
            <a:ext cx="8610598" cy="1077218"/>
          </a:xfrm>
          <a:prstGeom prst="rect">
            <a:avLst/>
          </a:prstGeom>
        </p:spPr>
        <p:txBody>
          <a:bodyPr wrap="square">
            <a:spAutoFit/>
          </a:bodyPr>
          <a:lstStyle/>
          <a:p>
            <a:r>
              <a:rPr lang="en-US" sz="3200" dirty="0"/>
              <a:t/>
            </a:r>
            <a:br>
              <a:rPr lang="en-US" sz="3200" dirty="0"/>
            </a:br>
            <a:endParaRPr lang="ar-EG" sz="3200" dirty="0"/>
          </a:p>
        </p:txBody>
      </p:sp>
      <p:sp>
        <p:nvSpPr>
          <p:cNvPr id="6" name="Title 5">
            <a:extLst>
              <a:ext uri="{FF2B5EF4-FFF2-40B4-BE49-F238E27FC236}">
                <a16:creationId xmlns:a16="http://schemas.microsoft.com/office/drawing/2014/main" xmlns="" id="{8284F25D-F90B-DF78-0E84-8F50DAA5143A}"/>
              </a:ext>
            </a:extLst>
          </p:cNvPr>
          <p:cNvSpPr>
            <a:spLocks noGrp="1"/>
          </p:cNvSpPr>
          <p:nvPr>
            <p:ph type="title"/>
          </p:nvPr>
        </p:nvSpPr>
        <p:spPr>
          <a:xfrm>
            <a:off x="2056731" y="-119078"/>
            <a:ext cx="5002463" cy="962055"/>
          </a:xfrm>
        </p:spPr>
        <p:txBody>
          <a:bodyPr>
            <a:normAutofit/>
          </a:bodyPr>
          <a:lstStyle/>
          <a:p>
            <a:r>
              <a:rPr lang="en-US" sz="3500" b="1" dirty="0">
                <a:latin typeface="Times New Roman" panose="02020603050405020304" pitchFamily="18" charset="0"/>
                <a:cs typeface="Times New Roman" panose="02020603050405020304" pitchFamily="18" charset="0"/>
              </a:rPr>
              <a:t>Biomedicine</a:t>
            </a:r>
          </a:p>
        </p:txBody>
      </p:sp>
      <p:sp>
        <p:nvSpPr>
          <p:cNvPr id="11" name="TextBox 10">
            <a:extLst>
              <a:ext uri="{FF2B5EF4-FFF2-40B4-BE49-F238E27FC236}">
                <a16:creationId xmlns:a16="http://schemas.microsoft.com/office/drawing/2014/main" xmlns="" id="{C16BE968-4350-60BB-E928-89D46793788A}"/>
              </a:ext>
            </a:extLst>
          </p:cNvPr>
          <p:cNvSpPr txBox="1">
            <a:spLocks/>
          </p:cNvSpPr>
          <p:nvPr/>
        </p:nvSpPr>
        <p:spPr>
          <a:xfrm>
            <a:off x="0" y="1524000"/>
            <a:ext cx="9144000" cy="3647152"/>
          </a:xfrm>
          <a:prstGeom prst="rect">
            <a:avLst/>
          </a:prstGeom>
          <a:noFill/>
        </p:spPr>
        <p:txBody>
          <a:bodyPr wrap="square">
            <a:spAutoFit/>
          </a:bodyPr>
          <a:lstStyle/>
          <a:p>
            <a:r>
              <a:rPr lang="en-US" sz="2800" b="1" dirty="0">
                <a:solidFill>
                  <a:srgbClr val="000000"/>
                </a:solidFill>
                <a:latin typeface="TimesNewRomanPS-BoldMT"/>
              </a:rPr>
              <a:t>Biomedicine</a:t>
            </a:r>
          </a:p>
          <a:p>
            <a:endParaRPr lang="en-US" sz="2800" b="1" dirty="0">
              <a:solidFill>
                <a:srgbClr val="000000"/>
              </a:solidFill>
              <a:latin typeface="TimesNewRomanPS-BoldMT"/>
            </a:endParaRPr>
          </a:p>
          <a:p>
            <a:pPr marL="342900" indent="-342900">
              <a:buFont typeface="Wingdings" panose="05000000000000000000" pitchFamily="2" charset="2"/>
              <a:buChar char="Ø"/>
            </a:pPr>
            <a:r>
              <a:rPr lang="en-US" sz="2500" i="0" dirty="0">
                <a:solidFill>
                  <a:srgbClr val="000000"/>
                </a:solidFill>
                <a:effectLst/>
                <a:latin typeface="TimesNewRomanPS-BoldMT"/>
              </a:rPr>
              <a:t>Metal-organic frameworks have a lot to offer to the technological improvements in our world. </a:t>
            </a:r>
          </a:p>
          <a:p>
            <a:pPr marL="342900" indent="-342900">
              <a:buFont typeface="Wingdings" panose="05000000000000000000" pitchFamily="2" charset="2"/>
              <a:buChar char="Ø"/>
            </a:pPr>
            <a:r>
              <a:rPr lang="en-US" sz="2500" i="0" dirty="0">
                <a:solidFill>
                  <a:srgbClr val="000000"/>
                </a:solidFill>
                <a:effectLst/>
                <a:latin typeface="TimesNewRomanPS-BoldMT"/>
              </a:rPr>
              <a:t>Their eccentric features have been heavily exploited by researchers for the improvement of energy, environmental, and bio-medicinal applications. </a:t>
            </a:r>
          </a:p>
          <a:p>
            <a:pPr marL="342900" indent="-342900">
              <a:buFont typeface="Wingdings" panose="05000000000000000000" pitchFamily="2" charset="2"/>
              <a:buChar char="Ø"/>
            </a:pPr>
            <a:r>
              <a:rPr lang="en-US" sz="2500" i="0" dirty="0">
                <a:solidFill>
                  <a:srgbClr val="000000"/>
                </a:solidFill>
                <a:effectLst/>
                <a:latin typeface="TimesNewRomanPS-BoldMT"/>
              </a:rPr>
              <a:t>And without a doubt, they will continue to influence many other fields in the science community.</a:t>
            </a:r>
          </a:p>
        </p:txBody>
      </p:sp>
    </p:spTree>
    <p:extLst>
      <p:ext uri="{BB962C8B-B14F-4D97-AF65-F5344CB8AC3E}">
        <p14:creationId xmlns:p14="http://schemas.microsoft.com/office/powerpoint/2010/main" xmlns="" val="4023717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barn(inVertical)">
                                      <p:cBhvr>
                                        <p:cTn id="7" dur="500"/>
                                        <p:tgtEl>
                                          <p:spTgt spid="1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xEl>
                                              <p:pRg st="3" end="3"/>
                                            </p:txEl>
                                          </p:spTgt>
                                        </p:tgtEl>
                                        <p:attrNameLst>
                                          <p:attrName>style.visibility</p:attrName>
                                        </p:attrNameLst>
                                      </p:cBhvr>
                                      <p:to>
                                        <p:strVal val="visible"/>
                                      </p:to>
                                    </p:set>
                                    <p:animEffect transition="in" filter="barn(inVertical)">
                                      <p:cBhvr>
                                        <p:cTn id="12" dur="500"/>
                                        <p:tgtEl>
                                          <p:spTgt spid="1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barn(inVertical)">
                                      <p:cBhvr>
                                        <p:cTn id="1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D350C39-2180-478B-BB64-EB41F8D00414}"/>
              </a:ext>
            </a:extLst>
          </p:cNvPr>
          <p:cNvSpPr/>
          <p:nvPr/>
        </p:nvSpPr>
        <p:spPr>
          <a:xfrm>
            <a:off x="7696200" y="6586780"/>
            <a:ext cx="838200" cy="1188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xmlns="" id="{DB1DBEF7-3855-438A-B131-97EB58825CBA}"/>
              </a:ext>
            </a:extLst>
          </p:cNvPr>
          <p:cNvSpPr/>
          <p:nvPr/>
        </p:nvSpPr>
        <p:spPr>
          <a:xfrm>
            <a:off x="1371600" y="132274"/>
            <a:ext cx="7571303" cy="630942"/>
          </a:xfrm>
          <a:prstGeom prst="rect">
            <a:avLst/>
          </a:prstGeom>
        </p:spPr>
        <p:txBody>
          <a:bodyPr wrap="square">
            <a:spAutoFit/>
          </a:bodyPr>
          <a:lstStyle/>
          <a:p>
            <a:pPr algn="ctr"/>
            <a:r>
              <a:rPr lang="en-US" sz="3500" b="1" dirty="0">
                <a:latin typeface="Times New Roman" panose="02020603050405020304" pitchFamily="18" charset="0"/>
                <a:cs typeface="Times New Roman" panose="02020603050405020304" pitchFamily="18" charset="0"/>
              </a:rPr>
              <a:t>References</a:t>
            </a:r>
          </a:p>
        </p:txBody>
      </p:sp>
      <p:sp>
        <p:nvSpPr>
          <p:cNvPr id="8" name="TextBox 7">
            <a:extLst>
              <a:ext uri="{FF2B5EF4-FFF2-40B4-BE49-F238E27FC236}">
                <a16:creationId xmlns:a16="http://schemas.microsoft.com/office/drawing/2014/main" xmlns="" id="{6273CB21-7E3A-C8C0-7E1F-5E43736E0CB5}"/>
              </a:ext>
            </a:extLst>
          </p:cNvPr>
          <p:cNvSpPr txBox="1"/>
          <p:nvPr/>
        </p:nvSpPr>
        <p:spPr>
          <a:xfrm>
            <a:off x="0" y="1600200"/>
            <a:ext cx="9154444" cy="4801314"/>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1.Jiao, L., </a:t>
            </a:r>
            <a:r>
              <a:rPr lang="en-US" dirty="0" err="1">
                <a:latin typeface="Times New Roman" panose="02020603050405020304" pitchFamily="18" charset="0"/>
                <a:cs typeface="Times New Roman" panose="02020603050405020304" pitchFamily="18" charset="0"/>
              </a:rPr>
              <a:t>Seow</a:t>
            </a:r>
            <a:r>
              <a:rPr lang="en-US" dirty="0">
                <a:latin typeface="Times New Roman" panose="02020603050405020304" pitchFamily="18" charset="0"/>
                <a:cs typeface="Times New Roman" panose="02020603050405020304" pitchFamily="18" charset="0"/>
              </a:rPr>
              <a:t>, J. Y. R., Skinner, W. S., Wang, Z. U., &amp; Jiang, H. L. (2019). Metal–organic frameworks: Structures and functional applications. Materials Today, 27, 43-68.</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2.Li, J., Wang, H., Yuan, X., Zhang, J., &amp; Chew, J. W. (2020). Metal-organic framework membranes for wastewater treatment and water regeneration. Coordination Chemistry Reviews, 404, 213116.</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3.Safaei, M., Foroughi, M. M., </a:t>
            </a:r>
            <a:r>
              <a:rPr lang="en-US" dirty="0" err="1">
                <a:latin typeface="Times New Roman" panose="02020603050405020304" pitchFamily="18" charset="0"/>
                <a:cs typeface="Times New Roman" panose="02020603050405020304" pitchFamily="18" charset="0"/>
              </a:rPr>
              <a:t>Ebrahimpoor</a:t>
            </a:r>
            <a:r>
              <a:rPr lang="en-US" dirty="0">
                <a:latin typeface="Times New Roman" panose="02020603050405020304" pitchFamily="18" charset="0"/>
                <a:cs typeface="Times New Roman" panose="02020603050405020304" pitchFamily="18" charset="0"/>
              </a:rPr>
              <a:t>, N., </a:t>
            </a:r>
            <a:r>
              <a:rPr lang="en-US" dirty="0" err="1">
                <a:latin typeface="Times New Roman" panose="02020603050405020304" pitchFamily="18" charset="0"/>
                <a:cs typeface="Times New Roman" panose="02020603050405020304" pitchFamily="18" charset="0"/>
              </a:rPr>
              <a:t>Jahani</a:t>
            </a:r>
            <a:r>
              <a:rPr lang="en-US" dirty="0">
                <a:latin typeface="Times New Roman" panose="02020603050405020304" pitchFamily="18" charset="0"/>
                <a:cs typeface="Times New Roman" panose="02020603050405020304" pitchFamily="18" charset="0"/>
              </a:rPr>
              <a:t>, S., </a:t>
            </a:r>
            <a:r>
              <a:rPr lang="en-US" dirty="0" err="1">
                <a:latin typeface="Times New Roman" panose="02020603050405020304" pitchFamily="18" charset="0"/>
                <a:cs typeface="Times New Roman" panose="02020603050405020304" pitchFamily="18" charset="0"/>
              </a:rPr>
              <a:t>Omidi</a:t>
            </a:r>
            <a:r>
              <a:rPr lang="en-US" dirty="0">
                <a:latin typeface="Times New Roman" panose="02020603050405020304" pitchFamily="18" charset="0"/>
                <a:cs typeface="Times New Roman" panose="02020603050405020304" pitchFamily="18" charset="0"/>
              </a:rPr>
              <a:t>, A., &amp; Khatami, M. (2019). A review on metal-organic frameworks: synthesis and applications. </a:t>
            </a:r>
            <a:r>
              <a:rPr lang="en-US" dirty="0" err="1">
                <a:latin typeface="Times New Roman" panose="02020603050405020304" pitchFamily="18" charset="0"/>
                <a:cs typeface="Times New Roman" panose="02020603050405020304" pitchFamily="18" charset="0"/>
              </a:rPr>
              <a:t>TrAC</a:t>
            </a:r>
            <a:r>
              <a:rPr lang="en-US" dirty="0">
                <a:latin typeface="Times New Roman" panose="02020603050405020304" pitchFamily="18" charset="0"/>
                <a:cs typeface="Times New Roman" panose="02020603050405020304" pitchFamily="18" charset="0"/>
              </a:rPr>
              <a:t> Trends in Analytical Chemistry.</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4.Olajire, A. A. (2018). Synthesis chemistry of metal-organic frameworks for CO2 capture and conversion for sustainable energy future. Renewable and Sustainable Energy Reviews, 92, 570-607.</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5.Zhang, H., </a:t>
            </a:r>
            <a:r>
              <a:rPr lang="en-US" dirty="0" err="1">
                <a:latin typeface="Times New Roman" panose="02020603050405020304" pitchFamily="18" charset="0"/>
                <a:cs typeface="Times New Roman" panose="02020603050405020304" pitchFamily="18" charset="0"/>
              </a:rPr>
              <a:t>Nai</a:t>
            </a:r>
            <a:r>
              <a:rPr lang="en-US" dirty="0">
                <a:latin typeface="Times New Roman" panose="02020603050405020304" pitchFamily="18" charset="0"/>
                <a:cs typeface="Times New Roman" panose="02020603050405020304" pitchFamily="18" charset="0"/>
              </a:rPr>
              <a:t>, J., Yu, L., &amp; Lou, X. W. D. (2017). Metal-organic-framework-based materials as platforms for renewable energy and environmental applications. Joule, 1(1), 77-107.</a:t>
            </a:r>
          </a:p>
        </p:txBody>
      </p:sp>
    </p:spTree>
    <p:extLst>
      <p:ext uri="{BB962C8B-B14F-4D97-AF65-F5344CB8AC3E}">
        <p14:creationId xmlns:p14="http://schemas.microsoft.com/office/powerpoint/2010/main" xmlns="" val="4110560975"/>
      </p:ext>
    </p:extLst>
  </p:cSld>
  <p:clrMapOvr>
    <a:masterClrMapping/>
  </p:clrMapOvr>
  <p:transition spd="slow">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D350C39-2180-478B-BB64-EB41F8D00414}"/>
              </a:ext>
            </a:extLst>
          </p:cNvPr>
          <p:cNvSpPr/>
          <p:nvPr/>
        </p:nvSpPr>
        <p:spPr>
          <a:xfrm>
            <a:off x="7696200" y="6586780"/>
            <a:ext cx="838200" cy="1188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424C8B0E-4E08-4945-8D32-CF15390D8D5B}"/>
              </a:ext>
            </a:extLst>
          </p:cNvPr>
          <p:cNvSpPr/>
          <p:nvPr/>
        </p:nvSpPr>
        <p:spPr>
          <a:xfrm>
            <a:off x="304800" y="1524000"/>
            <a:ext cx="8610598" cy="1077218"/>
          </a:xfrm>
          <a:prstGeom prst="rect">
            <a:avLst/>
          </a:prstGeom>
        </p:spPr>
        <p:txBody>
          <a:bodyPr wrap="square">
            <a:spAutoFit/>
          </a:bodyPr>
          <a:lstStyle/>
          <a:p>
            <a:r>
              <a:rPr lang="en-US" sz="3200" dirty="0"/>
              <a:t/>
            </a:r>
            <a:br>
              <a:rPr lang="en-US" sz="3200" dirty="0"/>
            </a:br>
            <a:endParaRPr lang="ar-EG" sz="3200" dirty="0"/>
          </a:p>
        </p:txBody>
      </p:sp>
      <p:sp>
        <p:nvSpPr>
          <p:cNvPr id="4" name="Rectangle 3">
            <a:extLst>
              <a:ext uri="{FF2B5EF4-FFF2-40B4-BE49-F238E27FC236}">
                <a16:creationId xmlns:a16="http://schemas.microsoft.com/office/drawing/2014/main" xmlns="" id="{1F577D52-0AAB-458E-91FA-9C005A7A718B}"/>
              </a:ext>
            </a:extLst>
          </p:cNvPr>
          <p:cNvSpPr/>
          <p:nvPr/>
        </p:nvSpPr>
        <p:spPr>
          <a:xfrm>
            <a:off x="266701" y="2733289"/>
            <a:ext cx="8610598" cy="3046988"/>
          </a:xfrm>
          <a:prstGeom prst="rect">
            <a:avLst/>
          </a:prstGeom>
        </p:spPr>
        <p:txBody>
          <a:bodyPr wrap="square">
            <a:spAutoFit/>
          </a:bodyPr>
          <a:lstStyle/>
          <a:p>
            <a:pPr algn="ctr"/>
            <a:r>
              <a:rPr lang="en-US" sz="9600" b="1" dirty="0">
                <a:solidFill>
                  <a:srgbClr val="FF0000"/>
                </a:solidFill>
              </a:rPr>
              <a:t>Thanks </a:t>
            </a:r>
          </a:p>
          <a:p>
            <a:pPr algn="ctr"/>
            <a:endParaRPr lang="en-US" sz="9600" b="1" dirty="0">
              <a:solidFill>
                <a:srgbClr val="FF0000"/>
              </a:solidFill>
            </a:endParaRPr>
          </a:p>
        </p:txBody>
      </p:sp>
    </p:spTree>
    <p:extLst>
      <p:ext uri="{BB962C8B-B14F-4D97-AF65-F5344CB8AC3E}">
        <p14:creationId xmlns:p14="http://schemas.microsoft.com/office/powerpoint/2010/main" xmlns="" val="2160943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D350C39-2180-478B-BB64-EB41F8D00414}"/>
              </a:ext>
            </a:extLst>
          </p:cNvPr>
          <p:cNvSpPr/>
          <p:nvPr/>
        </p:nvSpPr>
        <p:spPr>
          <a:xfrm>
            <a:off x="7696200" y="6586780"/>
            <a:ext cx="838200" cy="1188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424C8B0E-4E08-4945-8D32-CF15390D8D5B}"/>
              </a:ext>
            </a:extLst>
          </p:cNvPr>
          <p:cNvSpPr/>
          <p:nvPr/>
        </p:nvSpPr>
        <p:spPr>
          <a:xfrm>
            <a:off x="-3429123" y="1701257"/>
            <a:ext cx="8610598" cy="1077218"/>
          </a:xfrm>
          <a:prstGeom prst="rect">
            <a:avLst/>
          </a:prstGeom>
        </p:spPr>
        <p:txBody>
          <a:bodyPr wrap="square">
            <a:spAutoFit/>
          </a:bodyPr>
          <a:lstStyle/>
          <a:p>
            <a:r>
              <a:rPr lang="en-US" sz="3200" dirty="0"/>
              <a:t/>
            </a:r>
            <a:br>
              <a:rPr lang="en-US" sz="3200" dirty="0"/>
            </a:br>
            <a:endParaRPr lang="ar-EG" sz="3200" dirty="0"/>
          </a:p>
        </p:txBody>
      </p:sp>
      <p:sp>
        <p:nvSpPr>
          <p:cNvPr id="4" name="Block Arc 3">
            <a:extLst>
              <a:ext uri="{FF2B5EF4-FFF2-40B4-BE49-F238E27FC236}">
                <a16:creationId xmlns:a16="http://schemas.microsoft.com/office/drawing/2014/main" xmlns="" id="{6DEA8ED3-AFC3-EC28-014D-EA766FA411ED}"/>
              </a:ext>
            </a:extLst>
          </p:cNvPr>
          <p:cNvSpPr/>
          <p:nvPr/>
        </p:nvSpPr>
        <p:spPr>
          <a:xfrm>
            <a:off x="1518192" y="1228940"/>
            <a:ext cx="4977824" cy="4977824"/>
          </a:xfrm>
          <a:prstGeom prst="blockArc">
            <a:avLst>
              <a:gd name="adj1" fmla="val 13775321"/>
              <a:gd name="adj2" fmla="val 16899616"/>
              <a:gd name="adj3" fmla="val 3061"/>
            </a:avLst>
          </a:prstGeom>
          <a:scene3d>
            <a:camera prst="orthographicFront"/>
            <a:lightRig rig="flat" dir="t"/>
          </a:scene3d>
          <a:sp3d z="-80000" prstMaterial="plastic">
            <a:bevelT w="50800" h="50800"/>
            <a:bevelB w="25400" h="25400" prst="angle"/>
          </a:sp3d>
        </p:spPr>
        <p:style>
          <a:lnRef idx="0">
            <a:schemeClr val="lt1">
              <a:hueOff val="0"/>
              <a:satOff val="0"/>
              <a:lumOff val="0"/>
              <a:alphaOff val="0"/>
            </a:schemeClr>
          </a:lnRef>
          <a:fillRef idx="3">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sp>
      <p:sp>
        <p:nvSpPr>
          <p:cNvPr id="6" name="Block Arc 5">
            <a:extLst>
              <a:ext uri="{FF2B5EF4-FFF2-40B4-BE49-F238E27FC236}">
                <a16:creationId xmlns:a16="http://schemas.microsoft.com/office/drawing/2014/main" xmlns="" id="{BE9A5331-AE0F-B7FB-7D2C-ED6DA6A9A051}"/>
              </a:ext>
            </a:extLst>
          </p:cNvPr>
          <p:cNvSpPr/>
          <p:nvPr/>
        </p:nvSpPr>
        <p:spPr>
          <a:xfrm>
            <a:off x="1764484" y="987353"/>
            <a:ext cx="4977824" cy="4977824"/>
          </a:xfrm>
          <a:prstGeom prst="blockArc">
            <a:avLst>
              <a:gd name="adj1" fmla="val 11002052"/>
              <a:gd name="adj2" fmla="val 13290994"/>
              <a:gd name="adj3" fmla="val 3061"/>
            </a:avLst>
          </a:prstGeom>
          <a:scene3d>
            <a:camera prst="orthographicFront"/>
            <a:lightRig rig="flat" dir="t"/>
          </a:scene3d>
          <a:sp3d z="-80000" prstMaterial="plastic">
            <a:bevelT w="50800" h="50800"/>
            <a:bevelB w="25400" h="25400" prst="angle"/>
          </a:sp3d>
        </p:spPr>
        <p:style>
          <a:lnRef idx="0">
            <a:schemeClr val="lt1">
              <a:hueOff val="0"/>
              <a:satOff val="0"/>
              <a:lumOff val="0"/>
              <a:alphaOff val="0"/>
            </a:schemeClr>
          </a:lnRef>
          <a:fillRef idx="3">
            <a:schemeClr val="accent5">
              <a:hueOff val="-8692142"/>
              <a:satOff val="34835"/>
              <a:lumOff val="7549"/>
              <a:alphaOff val="0"/>
            </a:schemeClr>
          </a:fillRef>
          <a:effectRef idx="2">
            <a:schemeClr val="accent5">
              <a:hueOff val="-8692142"/>
              <a:satOff val="34835"/>
              <a:lumOff val="7549"/>
              <a:alphaOff val="0"/>
            </a:schemeClr>
          </a:effectRef>
          <a:fontRef idx="minor">
            <a:schemeClr val="lt1"/>
          </a:fontRef>
        </p:style>
      </p:sp>
      <p:sp>
        <p:nvSpPr>
          <p:cNvPr id="7" name="Block Arc 6">
            <a:extLst>
              <a:ext uri="{FF2B5EF4-FFF2-40B4-BE49-F238E27FC236}">
                <a16:creationId xmlns:a16="http://schemas.microsoft.com/office/drawing/2014/main" xmlns="" id="{7C78802B-0B54-9C6F-9B9B-15602CAD3494}"/>
              </a:ext>
            </a:extLst>
          </p:cNvPr>
          <p:cNvSpPr/>
          <p:nvPr/>
        </p:nvSpPr>
        <p:spPr>
          <a:xfrm>
            <a:off x="1721398" y="1322658"/>
            <a:ext cx="4977824" cy="4977824"/>
          </a:xfrm>
          <a:prstGeom prst="blockArc">
            <a:avLst>
              <a:gd name="adj1" fmla="val 9108696"/>
              <a:gd name="adj2" fmla="val 11476625"/>
              <a:gd name="adj3" fmla="val 3061"/>
            </a:avLst>
          </a:prstGeom>
          <a:scene3d>
            <a:camera prst="orthographicFront"/>
            <a:lightRig rig="flat" dir="t"/>
          </a:scene3d>
          <a:sp3d z="-80000" prstMaterial="plastic">
            <a:bevelT w="50800" h="50800"/>
            <a:bevelB w="25400" h="25400" prst="angle"/>
          </a:sp3d>
        </p:spPr>
        <p:style>
          <a:lnRef idx="0">
            <a:schemeClr val="lt1">
              <a:hueOff val="0"/>
              <a:satOff val="0"/>
              <a:lumOff val="0"/>
              <a:alphaOff val="0"/>
            </a:schemeClr>
          </a:lnRef>
          <a:fillRef idx="3">
            <a:schemeClr val="accent5">
              <a:hueOff val="-7450407"/>
              <a:satOff val="29858"/>
              <a:lumOff val="6471"/>
              <a:alphaOff val="0"/>
            </a:schemeClr>
          </a:fillRef>
          <a:effectRef idx="2">
            <a:schemeClr val="accent5">
              <a:hueOff val="-7450407"/>
              <a:satOff val="29858"/>
              <a:lumOff val="6471"/>
              <a:alphaOff val="0"/>
            </a:schemeClr>
          </a:effectRef>
          <a:fontRef idx="minor">
            <a:schemeClr val="lt1"/>
          </a:fontRef>
        </p:style>
      </p:sp>
      <p:sp>
        <p:nvSpPr>
          <p:cNvPr id="8" name="Block Arc 7">
            <a:extLst>
              <a:ext uri="{FF2B5EF4-FFF2-40B4-BE49-F238E27FC236}">
                <a16:creationId xmlns:a16="http://schemas.microsoft.com/office/drawing/2014/main" xmlns="" id="{CF2B28A5-58BA-8DE0-7040-7BC391CA76D1}"/>
              </a:ext>
            </a:extLst>
          </p:cNvPr>
          <p:cNvSpPr/>
          <p:nvPr/>
        </p:nvSpPr>
        <p:spPr>
          <a:xfrm>
            <a:off x="1610833" y="1136587"/>
            <a:ext cx="4977824" cy="4977824"/>
          </a:xfrm>
          <a:prstGeom prst="blockArc">
            <a:avLst>
              <a:gd name="adj1" fmla="val 6283515"/>
              <a:gd name="adj2" fmla="val 8804997"/>
              <a:gd name="adj3" fmla="val 3061"/>
            </a:avLst>
          </a:prstGeom>
          <a:scene3d>
            <a:camera prst="orthographicFront"/>
            <a:lightRig rig="flat" dir="t"/>
          </a:scene3d>
          <a:sp3d z="-80000" prstMaterial="plastic">
            <a:bevelT w="50800" h="50800"/>
            <a:bevelB w="25400" h="25400" prst="angle"/>
          </a:sp3d>
        </p:spPr>
        <p:style>
          <a:lnRef idx="0">
            <a:schemeClr val="lt1">
              <a:hueOff val="0"/>
              <a:satOff val="0"/>
              <a:lumOff val="0"/>
              <a:alphaOff val="0"/>
            </a:schemeClr>
          </a:lnRef>
          <a:fillRef idx="3">
            <a:schemeClr val="accent5">
              <a:hueOff val="-6208672"/>
              <a:satOff val="24882"/>
              <a:lumOff val="5392"/>
              <a:alphaOff val="0"/>
            </a:schemeClr>
          </a:fillRef>
          <a:effectRef idx="2">
            <a:schemeClr val="accent5">
              <a:hueOff val="-6208672"/>
              <a:satOff val="24882"/>
              <a:lumOff val="5392"/>
              <a:alphaOff val="0"/>
            </a:schemeClr>
          </a:effectRef>
          <a:fontRef idx="minor">
            <a:schemeClr val="lt1"/>
          </a:fontRef>
        </p:style>
      </p:sp>
      <p:sp>
        <p:nvSpPr>
          <p:cNvPr id="10" name="Block Arc 9">
            <a:extLst>
              <a:ext uri="{FF2B5EF4-FFF2-40B4-BE49-F238E27FC236}">
                <a16:creationId xmlns:a16="http://schemas.microsoft.com/office/drawing/2014/main" xmlns="" id="{8235102E-50A3-F7E5-4038-44342DE41AFE}"/>
              </a:ext>
            </a:extLst>
          </p:cNvPr>
          <p:cNvSpPr/>
          <p:nvPr/>
        </p:nvSpPr>
        <p:spPr>
          <a:xfrm>
            <a:off x="2065679" y="1264147"/>
            <a:ext cx="4977824" cy="4977824"/>
          </a:xfrm>
          <a:prstGeom prst="blockArc">
            <a:avLst>
              <a:gd name="adj1" fmla="val 4197265"/>
              <a:gd name="adj2" fmla="val 6881537"/>
              <a:gd name="adj3" fmla="val 3061"/>
            </a:avLst>
          </a:prstGeom>
          <a:scene3d>
            <a:camera prst="orthographicFront"/>
            <a:lightRig rig="flat" dir="t"/>
          </a:scene3d>
          <a:sp3d z="-80000" prstMaterial="plastic">
            <a:bevelT w="50800" h="50800"/>
            <a:bevelB w="25400" h="25400" prst="angle"/>
          </a:sp3d>
        </p:spPr>
        <p:style>
          <a:lnRef idx="0">
            <a:schemeClr val="lt1">
              <a:hueOff val="0"/>
              <a:satOff val="0"/>
              <a:lumOff val="0"/>
              <a:alphaOff val="0"/>
            </a:schemeClr>
          </a:lnRef>
          <a:fillRef idx="3">
            <a:schemeClr val="accent5">
              <a:hueOff val="-4966938"/>
              <a:satOff val="19906"/>
              <a:lumOff val="4314"/>
              <a:alphaOff val="0"/>
            </a:schemeClr>
          </a:fillRef>
          <a:effectRef idx="2">
            <a:schemeClr val="accent5">
              <a:hueOff val="-4966938"/>
              <a:satOff val="19906"/>
              <a:lumOff val="4314"/>
              <a:alphaOff val="0"/>
            </a:schemeClr>
          </a:effectRef>
          <a:fontRef idx="minor">
            <a:schemeClr val="lt1"/>
          </a:fontRef>
        </p:style>
      </p:sp>
      <p:sp>
        <p:nvSpPr>
          <p:cNvPr id="11" name="Block Arc 10">
            <a:extLst>
              <a:ext uri="{FF2B5EF4-FFF2-40B4-BE49-F238E27FC236}">
                <a16:creationId xmlns:a16="http://schemas.microsoft.com/office/drawing/2014/main" xmlns="" id="{EAA1FCAB-EA9D-1488-E47A-73AF853D8345}"/>
              </a:ext>
            </a:extLst>
          </p:cNvPr>
          <p:cNvSpPr/>
          <p:nvPr/>
        </p:nvSpPr>
        <p:spPr>
          <a:xfrm>
            <a:off x="2434949" y="1167416"/>
            <a:ext cx="4977824" cy="4977824"/>
          </a:xfrm>
          <a:prstGeom prst="blockArc">
            <a:avLst>
              <a:gd name="adj1" fmla="val 2319470"/>
              <a:gd name="adj2" fmla="val 4812498"/>
              <a:gd name="adj3" fmla="val 3061"/>
            </a:avLst>
          </a:prstGeom>
          <a:scene3d>
            <a:camera prst="orthographicFront"/>
            <a:lightRig rig="flat" dir="t"/>
          </a:scene3d>
          <a:sp3d z="-80000" prstMaterial="plastic">
            <a:bevelT w="50800" h="50800"/>
            <a:bevelB w="25400" h="25400" prst="angle"/>
          </a:sp3d>
        </p:spPr>
        <p:style>
          <a:lnRef idx="0">
            <a:schemeClr val="lt1">
              <a:hueOff val="0"/>
              <a:satOff val="0"/>
              <a:lumOff val="0"/>
              <a:alphaOff val="0"/>
            </a:schemeClr>
          </a:lnRef>
          <a:fillRef idx="3">
            <a:schemeClr val="accent5">
              <a:hueOff val="-3725204"/>
              <a:satOff val="14929"/>
              <a:lumOff val="3235"/>
              <a:alphaOff val="0"/>
            </a:schemeClr>
          </a:fillRef>
          <a:effectRef idx="2">
            <a:schemeClr val="accent5">
              <a:hueOff val="-3725204"/>
              <a:satOff val="14929"/>
              <a:lumOff val="3235"/>
              <a:alphaOff val="0"/>
            </a:schemeClr>
          </a:effectRef>
          <a:fontRef idx="minor">
            <a:schemeClr val="lt1"/>
          </a:fontRef>
        </p:style>
      </p:sp>
      <p:sp>
        <p:nvSpPr>
          <p:cNvPr id="12" name="Block Arc 11">
            <a:extLst>
              <a:ext uri="{FF2B5EF4-FFF2-40B4-BE49-F238E27FC236}">
                <a16:creationId xmlns:a16="http://schemas.microsoft.com/office/drawing/2014/main" xmlns="" id="{934E1A10-6097-CBA8-BA8B-0C70E80DB212}"/>
              </a:ext>
            </a:extLst>
          </p:cNvPr>
          <p:cNvSpPr/>
          <p:nvPr/>
        </p:nvSpPr>
        <p:spPr>
          <a:xfrm>
            <a:off x="2476364" y="1117033"/>
            <a:ext cx="4977824" cy="4977824"/>
          </a:xfrm>
          <a:prstGeom prst="blockArc">
            <a:avLst>
              <a:gd name="adj1" fmla="val 21423081"/>
              <a:gd name="adj2" fmla="val 2410955"/>
              <a:gd name="adj3" fmla="val 3061"/>
            </a:avLst>
          </a:prstGeom>
          <a:scene3d>
            <a:camera prst="orthographicFront"/>
            <a:lightRig rig="flat" dir="t"/>
          </a:scene3d>
          <a:sp3d z="-80000" prstMaterial="plastic">
            <a:bevelT w="50800" h="50800"/>
            <a:bevelB w="25400" h="25400" prst="angle"/>
          </a:sp3d>
        </p:spPr>
        <p:style>
          <a:lnRef idx="0">
            <a:schemeClr val="lt1">
              <a:hueOff val="0"/>
              <a:satOff val="0"/>
              <a:lumOff val="0"/>
              <a:alphaOff val="0"/>
            </a:schemeClr>
          </a:lnRef>
          <a:fillRef idx="3">
            <a:schemeClr val="accent5">
              <a:hueOff val="-2483469"/>
              <a:satOff val="9953"/>
              <a:lumOff val="2157"/>
              <a:alphaOff val="0"/>
            </a:schemeClr>
          </a:fillRef>
          <a:effectRef idx="2">
            <a:schemeClr val="accent5">
              <a:hueOff val="-2483469"/>
              <a:satOff val="9953"/>
              <a:lumOff val="2157"/>
              <a:alphaOff val="0"/>
            </a:schemeClr>
          </a:effectRef>
          <a:fontRef idx="minor">
            <a:schemeClr val="lt1"/>
          </a:fontRef>
        </p:style>
      </p:sp>
      <p:sp>
        <p:nvSpPr>
          <p:cNvPr id="13" name="Block Arc 12">
            <a:extLst>
              <a:ext uri="{FF2B5EF4-FFF2-40B4-BE49-F238E27FC236}">
                <a16:creationId xmlns:a16="http://schemas.microsoft.com/office/drawing/2014/main" xmlns="" id="{0150AA5F-9173-9AE1-4F7F-12B4269CCB1A}"/>
              </a:ext>
            </a:extLst>
          </p:cNvPr>
          <p:cNvSpPr/>
          <p:nvPr/>
        </p:nvSpPr>
        <p:spPr>
          <a:xfrm>
            <a:off x="2532255" y="1526092"/>
            <a:ext cx="4977824" cy="4977824"/>
          </a:xfrm>
          <a:prstGeom prst="blockArc">
            <a:avLst>
              <a:gd name="adj1" fmla="val 18259944"/>
              <a:gd name="adj2" fmla="val 20843279"/>
              <a:gd name="adj3" fmla="val 3061"/>
            </a:avLst>
          </a:prstGeom>
          <a:scene3d>
            <a:camera prst="orthographicFront"/>
            <a:lightRig rig="flat" dir="t"/>
          </a:scene3d>
          <a:sp3d z="-80000" prstMaterial="plastic">
            <a:bevelT w="50800" h="50800"/>
            <a:bevelB w="25400" h="25400" prst="angle"/>
          </a:sp3d>
        </p:spPr>
        <p:style>
          <a:lnRef idx="0">
            <a:schemeClr val="lt1">
              <a:hueOff val="0"/>
              <a:satOff val="0"/>
              <a:lumOff val="0"/>
              <a:alphaOff val="0"/>
            </a:schemeClr>
          </a:lnRef>
          <a:fillRef idx="3">
            <a:schemeClr val="accent5">
              <a:hueOff val="-1241735"/>
              <a:satOff val="4976"/>
              <a:lumOff val="1078"/>
              <a:alphaOff val="0"/>
            </a:schemeClr>
          </a:fillRef>
          <a:effectRef idx="2">
            <a:schemeClr val="accent5">
              <a:hueOff val="-1241735"/>
              <a:satOff val="4976"/>
              <a:lumOff val="1078"/>
              <a:alphaOff val="0"/>
            </a:schemeClr>
          </a:effectRef>
          <a:fontRef idx="minor">
            <a:schemeClr val="lt1"/>
          </a:fontRef>
        </p:style>
      </p:sp>
      <p:sp>
        <p:nvSpPr>
          <p:cNvPr id="14" name="Block Arc 13">
            <a:extLst>
              <a:ext uri="{FF2B5EF4-FFF2-40B4-BE49-F238E27FC236}">
                <a16:creationId xmlns:a16="http://schemas.microsoft.com/office/drawing/2014/main" xmlns="" id="{85550678-A0BC-FF11-0FA2-EFB3DA69AC30}"/>
              </a:ext>
            </a:extLst>
          </p:cNvPr>
          <p:cNvSpPr/>
          <p:nvPr/>
        </p:nvSpPr>
        <p:spPr>
          <a:xfrm>
            <a:off x="2217987" y="1270973"/>
            <a:ext cx="4977824" cy="4977824"/>
          </a:xfrm>
          <a:prstGeom prst="blockArc">
            <a:avLst>
              <a:gd name="adj1" fmla="val 15912865"/>
              <a:gd name="adj2" fmla="val 18828379"/>
              <a:gd name="adj3" fmla="val 3061"/>
            </a:avLst>
          </a:prstGeom>
          <a:scene3d>
            <a:camera prst="orthographicFront"/>
            <a:lightRig rig="flat" dir="t"/>
          </a:scene3d>
          <a:sp3d z="-80000" prstMaterial="plastic">
            <a:bevelT w="50800" h="50800"/>
            <a:bevelB w="25400" h="2540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a:lstStyle/>
          <a:p>
            <a:endParaRPr lang="en-US" dirty="0"/>
          </a:p>
        </p:txBody>
      </p:sp>
      <p:sp>
        <p:nvSpPr>
          <p:cNvPr id="15" name="Freeform: Shape 14">
            <a:extLst>
              <a:ext uri="{FF2B5EF4-FFF2-40B4-BE49-F238E27FC236}">
                <a16:creationId xmlns:a16="http://schemas.microsoft.com/office/drawing/2014/main" xmlns="" id="{BEB8BFD0-8EF5-EE8B-D9C7-83FCA50C9DDF}"/>
              </a:ext>
            </a:extLst>
          </p:cNvPr>
          <p:cNvSpPr/>
          <p:nvPr/>
        </p:nvSpPr>
        <p:spPr>
          <a:xfrm>
            <a:off x="3370963" y="2751700"/>
            <a:ext cx="2262944" cy="2033458"/>
          </a:xfrm>
          <a:custGeom>
            <a:avLst/>
            <a:gdLst>
              <a:gd name="connsiteX0" fmla="*/ 0 w 2262944"/>
              <a:gd name="connsiteY0" fmla="*/ 1016729 h 2033458"/>
              <a:gd name="connsiteX1" fmla="*/ 1131472 w 2262944"/>
              <a:gd name="connsiteY1" fmla="*/ 0 h 2033458"/>
              <a:gd name="connsiteX2" fmla="*/ 2262944 w 2262944"/>
              <a:gd name="connsiteY2" fmla="*/ 1016729 h 2033458"/>
              <a:gd name="connsiteX3" fmla="*/ 1131472 w 2262944"/>
              <a:gd name="connsiteY3" fmla="*/ 2033458 h 2033458"/>
              <a:gd name="connsiteX4" fmla="*/ 0 w 2262944"/>
              <a:gd name="connsiteY4" fmla="*/ 1016729 h 20334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2944" h="2033458">
                <a:moveTo>
                  <a:pt x="0" y="1016729"/>
                </a:moveTo>
                <a:cubicBezTo>
                  <a:pt x="0" y="455205"/>
                  <a:pt x="506577" y="0"/>
                  <a:pt x="1131472" y="0"/>
                </a:cubicBezTo>
                <a:cubicBezTo>
                  <a:pt x="1756367" y="0"/>
                  <a:pt x="2262944" y="455205"/>
                  <a:pt x="2262944" y="1016729"/>
                </a:cubicBezTo>
                <a:cubicBezTo>
                  <a:pt x="2262944" y="1578253"/>
                  <a:pt x="1756367" y="2033458"/>
                  <a:pt x="1131472" y="2033458"/>
                </a:cubicBezTo>
                <a:cubicBezTo>
                  <a:pt x="506577" y="2033458"/>
                  <a:pt x="0" y="1578253"/>
                  <a:pt x="0" y="1016729"/>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356800" tIns="323193" rIns="356800" bIns="323193"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latin typeface="Times New Roman" panose="02020603050405020304" pitchFamily="18" charset="0"/>
                <a:cs typeface="Times New Roman" panose="02020603050405020304" pitchFamily="18" charset="0"/>
              </a:rPr>
              <a:t>Applications of MOFs</a:t>
            </a:r>
          </a:p>
        </p:txBody>
      </p:sp>
      <p:sp>
        <p:nvSpPr>
          <p:cNvPr id="16" name="Freeform: Shape 15">
            <a:extLst>
              <a:ext uri="{FF2B5EF4-FFF2-40B4-BE49-F238E27FC236}">
                <a16:creationId xmlns:a16="http://schemas.microsoft.com/office/drawing/2014/main" xmlns="" id="{4EFA81BE-1B60-1430-B476-5C8E7D4E2E82}"/>
              </a:ext>
            </a:extLst>
          </p:cNvPr>
          <p:cNvSpPr/>
          <p:nvPr/>
        </p:nvSpPr>
        <p:spPr>
          <a:xfrm>
            <a:off x="3406819" y="274650"/>
            <a:ext cx="2191231" cy="2085918"/>
          </a:xfrm>
          <a:custGeom>
            <a:avLst/>
            <a:gdLst>
              <a:gd name="connsiteX0" fmla="*/ 0 w 2191231"/>
              <a:gd name="connsiteY0" fmla="*/ 1042959 h 2085918"/>
              <a:gd name="connsiteX1" fmla="*/ 1095616 w 2191231"/>
              <a:gd name="connsiteY1" fmla="*/ 0 h 2085918"/>
              <a:gd name="connsiteX2" fmla="*/ 2191232 w 2191231"/>
              <a:gd name="connsiteY2" fmla="*/ 1042959 h 2085918"/>
              <a:gd name="connsiteX3" fmla="*/ 1095616 w 2191231"/>
              <a:gd name="connsiteY3" fmla="*/ 2085918 h 2085918"/>
              <a:gd name="connsiteX4" fmla="*/ 0 w 2191231"/>
              <a:gd name="connsiteY4" fmla="*/ 1042959 h 2085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1231" h="2085918">
                <a:moveTo>
                  <a:pt x="0" y="1042959"/>
                </a:moveTo>
                <a:cubicBezTo>
                  <a:pt x="0" y="466949"/>
                  <a:pt x="490524" y="0"/>
                  <a:pt x="1095616" y="0"/>
                </a:cubicBezTo>
                <a:cubicBezTo>
                  <a:pt x="1700708" y="0"/>
                  <a:pt x="2191232" y="466949"/>
                  <a:pt x="2191232" y="1042959"/>
                </a:cubicBezTo>
                <a:cubicBezTo>
                  <a:pt x="2191232" y="1618969"/>
                  <a:pt x="1700708" y="2085918"/>
                  <a:pt x="1095616" y="2085918"/>
                </a:cubicBezTo>
                <a:cubicBezTo>
                  <a:pt x="490524" y="2085918"/>
                  <a:pt x="0" y="1618969"/>
                  <a:pt x="0" y="1042959"/>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343758" tIns="328336" rIns="343758" bIns="32833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Times New Roman" panose="02020603050405020304" pitchFamily="18" charset="0"/>
                <a:cs typeface="Times New Roman" panose="02020603050405020304" pitchFamily="18" charset="0"/>
              </a:rPr>
              <a:t>Energy and Environmental</a:t>
            </a:r>
          </a:p>
        </p:txBody>
      </p:sp>
      <p:sp>
        <p:nvSpPr>
          <p:cNvPr id="17" name="Freeform: Shape 16">
            <a:extLst>
              <a:ext uri="{FF2B5EF4-FFF2-40B4-BE49-F238E27FC236}">
                <a16:creationId xmlns:a16="http://schemas.microsoft.com/office/drawing/2014/main" xmlns="" id="{D1F47EB3-EB14-43C6-389A-DF2CAA3C6DD9}"/>
              </a:ext>
            </a:extLst>
          </p:cNvPr>
          <p:cNvSpPr/>
          <p:nvPr/>
        </p:nvSpPr>
        <p:spPr>
          <a:xfrm>
            <a:off x="5599569" y="1177572"/>
            <a:ext cx="1607688" cy="1627189"/>
          </a:xfrm>
          <a:custGeom>
            <a:avLst/>
            <a:gdLst>
              <a:gd name="connsiteX0" fmla="*/ 0 w 1607688"/>
              <a:gd name="connsiteY0" fmla="*/ 813595 h 1627189"/>
              <a:gd name="connsiteX1" fmla="*/ 803844 w 1607688"/>
              <a:gd name="connsiteY1" fmla="*/ 0 h 1627189"/>
              <a:gd name="connsiteX2" fmla="*/ 1607688 w 1607688"/>
              <a:gd name="connsiteY2" fmla="*/ 813595 h 1627189"/>
              <a:gd name="connsiteX3" fmla="*/ 803844 w 1607688"/>
              <a:gd name="connsiteY3" fmla="*/ 1627190 h 1627189"/>
              <a:gd name="connsiteX4" fmla="*/ 0 w 1607688"/>
              <a:gd name="connsiteY4" fmla="*/ 813595 h 1627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7688" h="1627189">
                <a:moveTo>
                  <a:pt x="0" y="813595"/>
                </a:moveTo>
                <a:cubicBezTo>
                  <a:pt x="0" y="364259"/>
                  <a:pt x="359893" y="0"/>
                  <a:pt x="803844" y="0"/>
                </a:cubicBezTo>
                <a:cubicBezTo>
                  <a:pt x="1247795" y="0"/>
                  <a:pt x="1607688" y="364259"/>
                  <a:pt x="1607688" y="813595"/>
                </a:cubicBezTo>
                <a:cubicBezTo>
                  <a:pt x="1607688" y="1262931"/>
                  <a:pt x="1247795" y="1627190"/>
                  <a:pt x="803844" y="1627190"/>
                </a:cubicBezTo>
                <a:cubicBezTo>
                  <a:pt x="359893" y="1627190"/>
                  <a:pt x="0" y="1262931"/>
                  <a:pt x="0" y="813595"/>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1241735"/>
              <a:satOff val="4976"/>
              <a:lumOff val="1078"/>
              <a:alphaOff val="0"/>
            </a:schemeClr>
          </a:fillRef>
          <a:effectRef idx="2">
            <a:schemeClr val="accent5">
              <a:hueOff val="-1241735"/>
              <a:satOff val="4976"/>
              <a:lumOff val="1078"/>
              <a:alphaOff val="0"/>
            </a:schemeClr>
          </a:effectRef>
          <a:fontRef idx="minor">
            <a:schemeClr val="lt1"/>
          </a:fontRef>
        </p:style>
        <p:txBody>
          <a:bodyPr spcFirstLastPara="0" vert="horz" wrap="square" lIns="258300" tIns="261156" rIns="258300" bIns="26115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Times New Roman" panose="02020603050405020304" pitchFamily="18" charset="0"/>
                <a:cs typeface="Times New Roman" panose="02020603050405020304" pitchFamily="18" charset="0"/>
              </a:rPr>
              <a:t>Gas Storage</a:t>
            </a:r>
          </a:p>
        </p:txBody>
      </p:sp>
      <p:sp>
        <p:nvSpPr>
          <p:cNvPr id="18" name="Freeform: Shape 17">
            <a:extLst>
              <a:ext uri="{FF2B5EF4-FFF2-40B4-BE49-F238E27FC236}">
                <a16:creationId xmlns:a16="http://schemas.microsoft.com/office/drawing/2014/main" xmlns="" id="{E8D73742-0C5A-0F87-28FB-AB406BFEABB3}"/>
              </a:ext>
            </a:extLst>
          </p:cNvPr>
          <p:cNvSpPr/>
          <p:nvPr/>
        </p:nvSpPr>
        <p:spPr>
          <a:xfrm>
            <a:off x="6580968" y="2724204"/>
            <a:ext cx="1663768" cy="1511338"/>
          </a:xfrm>
          <a:custGeom>
            <a:avLst/>
            <a:gdLst>
              <a:gd name="connsiteX0" fmla="*/ 0 w 1663768"/>
              <a:gd name="connsiteY0" fmla="*/ 755669 h 1511338"/>
              <a:gd name="connsiteX1" fmla="*/ 831884 w 1663768"/>
              <a:gd name="connsiteY1" fmla="*/ 0 h 1511338"/>
              <a:gd name="connsiteX2" fmla="*/ 1663768 w 1663768"/>
              <a:gd name="connsiteY2" fmla="*/ 755669 h 1511338"/>
              <a:gd name="connsiteX3" fmla="*/ 831884 w 1663768"/>
              <a:gd name="connsiteY3" fmla="*/ 1511338 h 1511338"/>
              <a:gd name="connsiteX4" fmla="*/ 0 w 1663768"/>
              <a:gd name="connsiteY4" fmla="*/ 755669 h 1511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3768" h="1511338">
                <a:moveTo>
                  <a:pt x="0" y="755669"/>
                </a:moveTo>
                <a:cubicBezTo>
                  <a:pt x="0" y="338325"/>
                  <a:pt x="372447" y="0"/>
                  <a:pt x="831884" y="0"/>
                </a:cubicBezTo>
                <a:cubicBezTo>
                  <a:pt x="1291321" y="0"/>
                  <a:pt x="1663768" y="338325"/>
                  <a:pt x="1663768" y="755669"/>
                </a:cubicBezTo>
                <a:cubicBezTo>
                  <a:pt x="1663768" y="1173013"/>
                  <a:pt x="1291321" y="1511338"/>
                  <a:pt x="831884" y="1511338"/>
                </a:cubicBezTo>
                <a:cubicBezTo>
                  <a:pt x="372447" y="1511338"/>
                  <a:pt x="0" y="1173013"/>
                  <a:pt x="0" y="755669"/>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2483469"/>
              <a:satOff val="9953"/>
              <a:lumOff val="2157"/>
              <a:alphaOff val="0"/>
            </a:schemeClr>
          </a:fillRef>
          <a:effectRef idx="2">
            <a:schemeClr val="accent5">
              <a:hueOff val="-2483469"/>
              <a:satOff val="9953"/>
              <a:lumOff val="2157"/>
              <a:alphaOff val="0"/>
            </a:schemeClr>
          </a:effectRef>
          <a:fontRef idx="minor">
            <a:schemeClr val="lt1"/>
          </a:fontRef>
        </p:style>
        <p:txBody>
          <a:bodyPr spcFirstLastPara="0" vert="horz" wrap="square" lIns="266513" tIns="244190" rIns="266513" bIns="24419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Times New Roman" panose="02020603050405020304" pitchFamily="18" charset="0"/>
                <a:cs typeface="Times New Roman" panose="02020603050405020304" pitchFamily="18" charset="0"/>
              </a:rPr>
              <a:t>Gas Adsorption and Separation</a:t>
            </a:r>
          </a:p>
        </p:txBody>
      </p:sp>
      <p:sp>
        <p:nvSpPr>
          <p:cNvPr id="19" name="Freeform: Shape 18">
            <a:extLst>
              <a:ext uri="{FF2B5EF4-FFF2-40B4-BE49-F238E27FC236}">
                <a16:creationId xmlns:a16="http://schemas.microsoft.com/office/drawing/2014/main" xmlns="" id="{96D2005A-FA5F-9501-061E-F6DDACFF8A07}"/>
              </a:ext>
            </a:extLst>
          </p:cNvPr>
          <p:cNvSpPr/>
          <p:nvPr/>
        </p:nvSpPr>
        <p:spPr>
          <a:xfrm>
            <a:off x="6038813" y="4441423"/>
            <a:ext cx="1597742" cy="1491710"/>
          </a:xfrm>
          <a:custGeom>
            <a:avLst/>
            <a:gdLst>
              <a:gd name="connsiteX0" fmla="*/ 0 w 1597742"/>
              <a:gd name="connsiteY0" fmla="*/ 745855 h 1491710"/>
              <a:gd name="connsiteX1" fmla="*/ 798871 w 1597742"/>
              <a:gd name="connsiteY1" fmla="*/ 0 h 1491710"/>
              <a:gd name="connsiteX2" fmla="*/ 1597742 w 1597742"/>
              <a:gd name="connsiteY2" fmla="*/ 745855 h 1491710"/>
              <a:gd name="connsiteX3" fmla="*/ 798871 w 1597742"/>
              <a:gd name="connsiteY3" fmla="*/ 1491710 h 1491710"/>
              <a:gd name="connsiteX4" fmla="*/ 0 w 1597742"/>
              <a:gd name="connsiteY4" fmla="*/ 745855 h 1491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742" h="1491710">
                <a:moveTo>
                  <a:pt x="0" y="745855"/>
                </a:moveTo>
                <a:cubicBezTo>
                  <a:pt x="0" y="333931"/>
                  <a:pt x="357667" y="0"/>
                  <a:pt x="798871" y="0"/>
                </a:cubicBezTo>
                <a:cubicBezTo>
                  <a:pt x="1240075" y="0"/>
                  <a:pt x="1597742" y="333931"/>
                  <a:pt x="1597742" y="745855"/>
                </a:cubicBezTo>
                <a:cubicBezTo>
                  <a:pt x="1597742" y="1157779"/>
                  <a:pt x="1240075" y="1491710"/>
                  <a:pt x="798871" y="1491710"/>
                </a:cubicBezTo>
                <a:cubicBezTo>
                  <a:pt x="357667" y="1491710"/>
                  <a:pt x="0" y="1157779"/>
                  <a:pt x="0" y="745855"/>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3725204"/>
              <a:satOff val="14929"/>
              <a:lumOff val="3235"/>
              <a:alphaOff val="0"/>
            </a:schemeClr>
          </a:fillRef>
          <a:effectRef idx="2">
            <a:schemeClr val="accent5">
              <a:hueOff val="-3725204"/>
              <a:satOff val="14929"/>
              <a:lumOff val="3235"/>
              <a:alphaOff val="0"/>
            </a:schemeClr>
          </a:effectRef>
          <a:fontRef idx="minor">
            <a:schemeClr val="lt1"/>
          </a:fontRef>
        </p:style>
        <p:txBody>
          <a:bodyPr spcFirstLastPara="0" vert="horz" wrap="square" lIns="256844" tIns="241316" rIns="256844" bIns="24131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Times New Roman" panose="02020603050405020304" pitchFamily="18" charset="0"/>
                <a:cs typeface="Times New Roman" panose="02020603050405020304" pitchFamily="18" charset="0"/>
              </a:rPr>
              <a:t>Hydrogen storage</a:t>
            </a:r>
          </a:p>
        </p:txBody>
      </p:sp>
      <p:sp>
        <p:nvSpPr>
          <p:cNvPr id="20" name="Freeform: Shape 19">
            <a:extLst>
              <a:ext uri="{FF2B5EF4-FFF2-40B4-BE49-F238E27FC236}">
                <a16:creationId xmlns:a16="http://schemas.microsoft.com/office/drawing/2014/main" xmlns="" id="{B727D3E6-88AA-D248-8691-894929409BD7}"/>
              </a:ext>
            </a:extLst>
          </p:cNvPr>
          <p:cNvSpPr/>
          <p:nvPr/>
        </p:nvSpPr>
        <p:spPr>
          <a:xfrm>
            <a:off x="4554591" y="5304885"/>
            <a:ext cx="1572147" cy="1533124"/>
          </a:xfrm>
          <a:custGeom>
            <a:avLst/>
            <a:gdLst>
              <a:gd name="connsiteX0" fmla="*/ 0 w 1572147"/>
              <a:gd name="connsiteY0" fmla="*/ 766562 h 1533124"/>
              <a:gd name="connsiteX1" fmla="*/ 786074 w 1572147"/>
              <a:gd name="connsiteY1" fmla="*/ 0 h 1533124"/>
              <a:gd name="connsiteX2" fmla="*/ 1572148 w 1572147"/>
              <a:gd name="connsiteY2" fmla="*/ 766562 h 1533124"/>
              <a:gd name="connsiteX3" fmla="*/ 786074 w 1572147"/>
              <a:gd name="connsiteY3" fmla="*/ 1533124 h 1533124"/>
              <a:gd name="connsiteX4" fmla="*/ 0 w 1572147"/>
              <a:gd name="connsiteY4" fmla="*/ 766562 h 1533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2147" h="1533124">
                <a:moveTo>
                  <a:pt x="0" y="766562"/>
                </a:moveTo>
                <a:cubicBezTo>
                  <a:pt x="0" y="343201"/>
                  <a:pt x="351937" y="0"/>
                  <a:pt x="786074" y="0"/>
                </a:cubicBezTo>
                <a:cubicBezTo>
                  <a:pt x="1220211" y="0"/>
                  <a:pt x="1572148" y="343201"/>
                  <a:pt x="1572148" y="766562"/>
                </a:cubicBezTo>
                <a:cubicBezTo>
                  <a:pt x="1572148" y="1189923"/>
                  <a:pt x="1220211" y="1533124"/>
                  <a:pt x="786074" y="1533124"/>
                </a:cubicBezTo>
                <a:cubicBezTo>
                  <a:pt x="351937" y="1533124"/>
                  <a:pt x="0" y="1189923"/>
                  <a:pt x="0" y="766562"/>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4966938"/>
              <a:satOff val="19906"/>
              <a:lumOff val="4314"/>
              <a:alphaOff val="0"/>
            </a:schemeClr>
          </a:fillRef>
          <a:effectRef idx="2">
            <a:schemeClr val="accent5">
              <a:hueOff val="-4966938"/>
              <a:satOff val="19906"/>
              <a:lumOff val="4314"/>
              <a:alphaOff val="0"/>
            </a:schemeClr>
          </a:effectRef>
          <a:fontRef idx="minor">
            <a:schemeClr val="lt1"/>
          </a:fontRef>
        </p:style>
        <p:txBody>
          <a:bodyPr spcFirstLastPara="0" vert="horz" wrap="square" lIns="253096" tIns="247381" rIns="253096" bIns="247381"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Times New Roman" panose="02020603050405020304" pitchFamily="18" charset="0"/>
                <a:cs typeface="Times New Roman" panose="02020603050405020304" pitchFamily="18" charset="0"/>
              </a:rPr>
              <a:t>Energy Storage</a:t>
            </a:r>
          </a:p>
        </p:txBody>
      </p:sp>
      <p:sp>
        <p:nvSpPr>
          <p:cNvPr id="21" name="Freeform: Shape 20">
            <a:extLst>
              <a:ext uri="{FF2B5EF4-FFF2-40B4-BE49-F238E27FC236}">
                <a16:creationId xmlns:a16="http://schemas.microsoft.com/office/drawing/2014/main" xmlns="" id="{E6191877-B17B-7FEB-CDA3-CCF8225EBA0F}"/>
              </a:ext>
            </a:extLst>
          </p:cNvPr>
          <p:cNvSpPr/>
          <p:nvPr/>
        </p:nvSpPr>
        <p:spPr>
          <a:xfrm>
            <a:off x="2547286" y="5120951"/>
            <a:ext cx="1858998" cy="1749749"/>
          </a:xfrm>
          <a:custGeom>
            <a:avLst/>
            <a:gdLst>
              <a:gd name="connsiteX0" fmla="*/ 0 w 1858998"/>
              <a:gd name="connsiteY0" fmla="*/ 874875 h 1749749"/>
              <a:gd name="connsiteX1" fmla="*/ 929499 w 1858998"/>
              <a:gd name="connsiteY1" fmla="*/ 0 h 1749749"/>
              <a:gd name="connsiteX2" fmla="*/ 1858998 w 1858998"/>
              <a:gd name="connsiteY2" fmla="*/ 874875 h 1749749"/>
              <a:gd name="connsiteX3" fmla="*/ 929499 w 1858998"/>
              <a:gd name="connsiteY3" fmla="*/ 1749750 h 1749749"/>
              <a:gd name="connsiteX4" fmla="*/ 0 w 1858998"/>
              <a:gd name="connsiteY4" fmla="*/ 874875 h 1749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998" h="1749749">
                <a:moveTo>
                  <a:pt x="0" y="874875"/>
                </a:moveTo>
                <a:cubicBezTo>
                  <a:pt x="0" y="391695"/>
                  <a:pt x="416151" y="0"/>
                  <a:pt x="929499" y="0"/>
                </a:cubicBezTo>
                <a:cubicBezTo>
                  <a:pt x="1442847" y="0"/>
                  <a:pt x="1858998" y="391695"/>
                  <a:pt x="1858998" y="874875"/>
                </a:cubicBezTo>
                <a:cubicBezTo>
                  <a:pt x="1858998" y="1358055"/>
                  <a:pt x="1442847" y="1749750"/>
                  <a:pt x="929499" y="1749750"/>
                </a:cubicBezTo>
                <a:cubicBezTo>
                  <a:pt x="416151" y="1749750"/>
                  <a:pt x="0" y="1358055"/>
                  <a:pt x="0" y="874875"/>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6208672"/>
              <a:satOff val="24882"/>
              <a:lumOff val="5392"/>
              <a:alphaOff val="0"/>
            </a:schemeClr>
          </a:fillRef>
          <a:effectRef idx="2">
            <a:schemeClr val="accent5">
              <a:hueOff val="-6208672"/>
              <a:satOff val="24882"/>
              <a:lumOff val="5392"/>
              <a:alphaOff val="0"/>
            </a:schemeClr>
          </a:effectRef>
          <a:fontRef idx="minor">
            <a:schemeClr val="lt1"/>
          </a:fontRef>
        </p:style>
        <p:txBody>
          <a:bodyPr spcFirstLastPara="0" vert="horz" wrap="square" lIns="295104" tIns="279105" rIns="295104" bIns="279105"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Times New Roman" panose="02020603050405020304" pitchFamily="18" charset="0"/>
                <a:cs typeface="Times New Roman" panose="02020603050405020304" pitchFamily="18" charset="0"/>
              </a:rPr>
              <a:t>Wastewater Treatment</a:t>
            </a:r>
          </a:p>
        </p:txBody>
      </p:sp>
      <p:sp>
        <p:nvSpPr>
          <p:cNvPr id="22" name="Freeform: Shape 21">
            <a:extLst>
              <a:ext uri="{FF2B5EF4-FFF2-40B4-BE49-F238E27FC236}">
                <a16:creationId xmlns:a16="http://schemas.microsoft.com/office/drawing/2014/main" xmlns="" id="{EF8BC2A3-5743-6444-B30B-10F838724464}"/>
              </a:ext>
            </a:extLst>
          </p:cNvPr>
          <p:cNvSpPr/>
          <p:nvPr/>
        </p:nvSpPr>
        <p:spPr>
          <a:xfrm>
            <a:off x="1286586" y="4223415"/>
            <a:ext cx="1527146" cy="1491710"/>
          </a:xfrm>
          <a:custGeom>
            <a:avLst/>
            <a:gdLst>
              <a:gd name="connsiteX0" fmla="*/ 0 w 1527146"/>
              <a:gd name="connsiteY0" fmla="*/ 745855 h 1491710"/>
              <a:gd name="connsiteX1" fmla="*/ 763573 w 1527146"/>
              <a:gd name="connsiteY1" fmla="*/ 0 h 1491710"/>
              <a:gd name="connsiteX2" fmla="*/ 1527146 w 1527146"/>
              <a:gd name="connsiteY2" fmla="*/ 745855 h 1491710"/>
              <a:gd name="connsiteX3" fmla="*/ 763573 w 1527146"/>
              <a:gd name="connsiteY3" fmla="*/ 1491710 h 1491710"/>
              <a:gd name="connsiteX4" fmla="*/ 0 w 1527146"/>
              <a:gd name="connsiteY4" fmla="*/ 745855 h 1491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7146" h="1491710">
                <a:moveTo>
                  <a:pt x="0" y="745855"/>
                </a:moveTo>
                <a:cubicBezTo>
                  <a:pt x="0" y="333931"/>
                  <a:pt x="341863" y="0"/>
                  <a:pt x="763573" y="0"/>
                </a:cubicBezTo>
                <a:cubicBezTo>
                  <a:pt x="1185283" y="0"/>
                  <a:pt x="1527146" y="333931"/>
                  <a:pt x="1527146" y="745855"/>
                </a:cubicBezTo>
                <a:cubicBezTo>
                  <a:pt x="1527146" y="1157779"/>
                  <a:pt x="1185283" y="1491710"/>
                  <a:pt x="763573" y="1491710"/>
                </a:cubicBezTo>
                <a:cubicBezTo>
                  <a:pt x="341863" y="1491710"/>
                  <a:pt x="0" y="1157779"/>
                  <a:pt x="0" y="745855"/>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7450407"/>
              <a:satOff val="29858"/>
              <a:lumOff val="6471"/>
              <a:alphaOff val="0"/>
            </a:schemeClr>
          </a:fillRef>
          <a:effectRef idx="2">
            <a:schemeClr val="accent5">
              <a:hueOff val="-7450407"/>
              <a:satOff val="29858"/>
              <a:lumOff val="6471"/>
              <a:alphaOff val="0"/>
            </a:schemeClr>
          </a:effectRef>
          <a:fontRef idx="minor">
            <a:schemeClr val="lt1"/>
          </a:fontRef>
        </p:style>
        <p:txBody>
          <a:bodyPr spcFirstLastPara="0" vert="horz" wrap="square" lIns="246505" tIns="241316" rIns="246505" bIns="241316"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Times New Roman" panose="02020603050405020304" pitchFamily="18" charset="0"/>
                <a:cs typeface="Times New Roman" panose="02020603050405020304" pitchFamily="18" charset="0"/>
              </a:rPr>
              <a:t>Catalysis</a:t>
            </a:r>
          </a:p>
        </p:txBody>
      </p:sp>
      <p:sp>
        <p:nvSpPr>
          <p:cNvPr id="23" name="Freeform: Shape 22">
            <a:extLst>
              <a:ext uri="{FF2B5EF4-FFF2-40B4-BE49-F238E27FC236}">
                <a16:creationId xmlns:a16="http://schemas.microsoft.com/office/drawing/2014/main" xmlns="" id="{6320C457-C2C4-5AF8-E985-F2AC41ED0FE8}"/>
              </a:ext>
            </a:extLst>
          </p:cNvPr>
          <p:cNvSpPr/>
          <p:nvPr/>
        </p:nvSpPr>
        <p:spPr>
          <a:xfrm>
            <a:off x="1085976" y="2652066"/>
            <a:ext cx="1441662" cy="1360474"/>
          </a:xfrm>
          <a:custGeom>
            <a:avLst/>
            <a:gdLst>
              <a:gd name="connsiteX0" fmla="*/ 0 w 1441662"/>
              <a:gd name="connsiteY0" fmla="*/ 680237 h 1360474"/>
              <a:gd name="connsiteX1" fmla="*/ 720831 w 1441662"/>
              <a:gd name="connsiteY1" fmla="*/ 0 h 1360474"/>
              <a:gd name="connsiteX2" fmla="*/ 1441662 w 1441662"/>
              <a:gd name="connsiteY2" fmla="*/ 680237 h 1360474"/>
              <a:gd name="connsiteX3" fmla="*/ 720831 w 1441662"/>
              <a:gd name="connsiteY3" fmla="*/ 1360474 h 1360474"/>
              <a:gd name="connsiteX4" fmla="*/ 0 w 1441662"/>
              <a:gd name="connsiteY4" fmla="*/ 680237 h 136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662" h="1360474">
                <a:moveTo>
                  <a:pt x="0" y="680237"/>
                </a:moveTo>
                <a:cubicBezTo>
                  <a:pt x="0" y="304552"/>
                  <a:pt x="322727" y="0"/>
                  <a:pt x="720831" y="0"/>
                </a:cubicBezTo>
                <a:cubicBezTo>
                  <a:pt x="1118935" y="0"/>
                  <a:pt x="1441662" y="304552"/>
                  <a:pt x="1441662" y="680237"/>
                </a:cubicBezTo>
                <a:cubicBezTo>
                  <a:pt x="1441662" y="1055922"/>
                  <a:pt x="1118935" y="1360474"/>
                  <a:pt x="720831" y="1360474"/>
                </a:cubicBezTo>
                <a:cubicBezTo>
                  <a:pt x="322727" y="1360474"/>
                  <a:pt x="0" y="1055922"/>
                  <a:pt x="0" y="680237"/>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8692142"/>
              <a:satOff val="34835"/>
              <a:lumOff val="7549"/>
              <a:alphaOff val="0"/>
            </a:schemeClr>
          </a:fillRef>
          <a:effectRef idx="2">
            <a:schemeClr val="accent5">
              <a:hueOff val="-8692142"/>
              <a:satOff val="34835"/>
              <a:lumOff val="7549"/>
              <a:alphaOff val="0"/>
            </a:schemeClr>
          </a:effectRef>
          <a:fontRef idx="minor">
            <a:schemeClr val="lt1"/>
          </a:fontRef>
        </p:style>
        <p:txBody>
          <a:bodyPr spcFirstLastPara="0" vert="horz" wrap="square" lIns="233987" tIns="222097" rIns="233987" bIns="222097"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Times New Roman" panose="02020603050405020304" pitchFamily="18" charset="0"/>
                <a:cs typeface="Times New Roman" panose="02020603050405020304" pitchFamily="18" charset="0"/>
              </a:rPr>
              <a:t>Sensors</a:t>
            </a:r>
          </a:p>
        </p:txBody>
      </p:sp>
      <p:sp>
        <p:nvSpPr>
          <p:cNvPr id="24" name="Freeform: Shape 23">
            <a:extLst>
              <a:ext uri="{FF2B5EF4-FFF2-40B4-BE49-F238E27FC236}">
                <a16:creationId xmlns:a16="http://schemas.microsoft.com/office/drawing/2014/main" xmlns="" id="{F82FBF88-B959-376D-978E-EF2CC34510AB}"/>
              </a:ext>
            </a:extLst>
          </p:cNvPr>
          <p:cNvSpPr/>
          <p:nvPr/>
        </p:nvSpPr>
        <p:spPr>
          <a:xfrm>
            <a:off x="1560373" y="881468"/>
            <a:ext cx="1788613" cy="1803024"/>
          </a:xfrm>
          <a:custGeom>
            <a:avLst/>
            <a:gdLst>
              <a:gd name="connsiteX0" fmla="*/ 0 w 1788613"/>
              <a:gd name="connsiteY0" fmla="*/ 901512 h 1803024"/>
              <a:gd name="connsiteX1" fmla="*/ 894307 w 1788613"/>
              <a:gd name="connsiteY1" fmla="*/ 0 h 1803024"/>
              <a:gd name="connsiteX2" fmla="*/ 1788614 w 1788613"/>
              <a:gd name="connsiteY2" fmla="*/ 901512 h 1803024"/>
              <a:gd name="connsiteX3" fmla="*/ 894307 w 1788613"/>
              <a:gd name="connsiteY3" fmla="*/ 1803024 h 1803024"/>
              <a:gd name="connsiteX4" fmla="*/ 0 w 1788613"/>
              <a:gd name="connsiteY4" fmla="*/ 901512 h 1803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613" h="1803024">
                <a:moveTo>
                  <a:pt x="0" y="901512"/>
                </a:moveTo>
                <a:cubicBezTo>
                  <a:pt x="0" y="403621"/>
                  <a:pt x="400395" y="0"/>
                  <a:pt x="894307" y="0"/>
                </a:cubicBezTo>
                <a:cubicBezTo>
                  <a:pt x="1388219" y="0"/>
                  <a:pt x="1788614" y="403621"/>
                  <a:pt x="1788614" y="901512"/>
                </a:cubicBezTo>
                <a:cubicBezTo>
                  <a:pt x="1788614" y="1399403"/>
                  <a:pt x="1388219" y="1803024"/>
                  <a:pt x="894307" y="1803024"/>
                </a:cubicBezTo>
                <a:cubicBezTo>
                  <a:pt x="400395" y="1803024"/>
                  <a:pt x="0" y="1399403"/>
                  <a:pt x="0" y="901512"/>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txBody>
          <a:bodyPr spcFirstLastPara="0" vert="horz" wrap="square" lIns="284796" tIns="286907" rIns="284796" bIns="286907"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solidFill>
                <a:latin typeface="Times New Roman" panose="02020603050405020304" pitchFamily="18" charset="0"/>
                <a:cs typeface="Times New Roman" panose="02020603050405020304" pitchFamily="18" charset="0"/>
              </a:rPr>
              <a:t>Biomedicine</a:t>
            </a:r>
          </a:p>
        </p:txBody>
      </p:sp>
    </p:spTree>
    <p:extLst>
      <p:ext uri="{BB962C8B-B14F-4D97-AF65-F5344CB8AC3E}">
        <p14:creationId xmlns:p14="http://schemas.microsoft.com/office/powerpoint/2010/main" xmlns="" val="2526228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down)">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ppt_x"/>
                                          </p:val>
                                        </p:tav>
                                        <p:tav tm="100000">
                                          <p:val>
                                            <p:strVal val="#ppt_x"/>
                                          </p:val>
                                        </p:tav>
                                      </p:tavLst>
                                    </p:anim>
                                    <p:anim calcmode="lin" valueType="num">
                                      <p:cBhvr additive="base">
                                        <p:cTn id="5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down)">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500" fill="hold"/>
                                        <p:tgtEl>
                                          <p:spTgt spid="11"/>
                                        </p:tgtEl>
                                        <p:attrNameLst>
                                          <p:attrName>ppt_x</p:attrName>
                                        </p:attrNameLst>
                                      </p:cBhvr>
                                      <p:tavLst>
                                        <p:tav tm="0">
                                          <p:val>
                                            <p:strVal val="#ppt_x"/>
                                          </p:val>
                                        </p:tav>
                                        <p:tav tm="100000">
                                          <p:val>
                                            <p:strVal val="#ppt_x"/>
                                          </p:val>
                                        </p:tav>
                                      </p:tavLst>
                                    </p:anim>
                                    <p:anim calcmode="lin" valueType="num">
                                      <p:cBhvr additive="base">
                                        <p:cTn id="6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down)">
                                      <p:cBhvr>
                                        <p:cTn id="69" dur="500"/>
                                        <p:tgtEl>
                                          <p:spTgt spid="20"/>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ppt_x"/>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21"/>
                                        </p:tgtEl>
                                        <p:attrNameLst>
                                          <p:attrName>style.visibility</p:attrName>
                                        </p:attrNameLst>
                                      </p:cBhvr>
                                      <p:to>
                                        <p:strVal val="visible"/>
                                      </p:to>
                                    </p:set>
                                    <p:animEffect transition="in" filter="wipe(down)">
                                      <p:cBhvr>
                                        <p:cTn id="80" dur="500"/>
                                        <p:tgtEl>
                                          <p:spTgt spid="21"/>
                                        </p:tgtEl>
                                      </p:cBhvr>
                                    </p:animEffect>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additive="base">
                                        <p:cTn id="85" dur="500" fill="hold"/>
                                        <p:tgtEl>
                                          <p:spTgt spid="8"/>
                                        </p:tgtEl>
                                        <p:attrNameLst>
                                          <p:attrName>ppt_x</p:attrName>
                                        </p:attrNameLst>
                                      </p:cBhvr>
                                      <p:tavLst>
                                        <p:tav tm="0">
                                          <p:val>
                                            <p:strVal val="#ppt_x"/>
                                          </p:val>
                                        </p:tav>
                                        <p:tav tm="100000">
                                          <p:val>
                                            <p:strVal val="#ppt_x"/>
                                          </p:val>
                                        </p:tav>
                                      </p:tavLst>
                                    </p:anim>
                                    <p:anim calcmode="lin" valueType="num">
                                      <p:cBhvr additive="base">
                                        <p:cTn id="8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grpId="0" nodeType="click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500"/>
                                        <p:tgtEl>
                                          <p:spTgt spid="22"/>
                                        </p:tgtEl>
                                      </p:cBhvr>
                                    </p:animEffect>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nodeType="clickEffect">
                                  <p:stCondLst>
                                    <p:cond delay="0"/>
                                  </p:stCondLst>
                                  <p:childTnLst>
                                    <p:set>
                                      <p:cBhvr>
                                        <p:cTn id="95" dur="1" fill="hold">
                                          <p:stCondLst>
                                            <p:cond delay="0"/>
                                          </p:stCondLst>
                                        </p:cTn>
                                        <p:tgtEl>
                                          <p:spTgt spid="7"/>
                                        </p:tgtEl>
                                        <p:attrNameLst>
                                          <p:attrName>style.visibility</p:attrName>
                                        </p:attrNameLst>
                                      </p:cBhvr>
                                      <p:to>
                                        <p:strVal val="visible"/>
                                      </p:to>
                                    </p:set>
                                    <p:anim calcmode="lin" valueType="num">
                                      <p:cBhvr additive="base">
                                        <p:cTn id="96" dur="500" fill="hold"/>
                                        <p:tgtEl>
                                          <p:spTgt spid="7"/>
                                        </p:tgtEl>
                                        <p:attrNameLst>
                                          <p:attrName>ppt_x</p:attrName>
                                        </p:attrNameLst>
                                      </p:cBhvr>
                                      <p:tavLst>
                                        <p:tav tm="0">
                                          <p:val>
                                            <p:strVal val="#ppt_x"/>
                                          </p:val>
                                        </p:tav>
                                        <p:tav tm="100000">
                                          <p:val>
                                            <p:strVal val="#ppt_x"/>
                                          </p:val>
                                        </p:tav>
                                      </p:tavLst>
                                    </p:anim>
                                    <p:anim calcmode="lin" valueType="num">
                                      <p:cBhvr additive="base">
                                        <p:cTn id="9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down)">
                                      <p:cBhvr>
                                        <p:cTn id="102" dur="500"/>
                                        <p:tgtEl>
                                          <p:spTgt spid="23"/>
                                        </p:tgtEl>
                                      </p:cBhvr>
                                    </p:animEffect>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nodeType="clickEffect">
                                  <p:stCondLst>
                                    <p:cond delay="0"/>
                                  </p:stCondLst>
                                  <p:childTnLst>
                                    <p:set>
                                      <p:cBhvr>
                                        <p:cTn id="106" dur="1" fill="hold">
                                          <p:stCondLst>
                                            <p:cond delay="0"/>
                                          </p:stCondLst>
                                        </p:cTn>
                                        <p:tgtEl>
                                          <p:spTgt spid="6"/>
                                        </p:tgtEl>
                                        <p:attrNameLst>
                                          <p:attrName>style.visibility</p:attrName>
                                        </p:attrNameLst>
                                      </p:cBhvr>
                                      <p:to>
                                        <p:strVal val="visible"/>
                                      </p:to>
                                    </p:set>
                                    <p:anim calcmode="lin" valueType="num">
                                      <p:cBhvr additive="base">
                                        <p:cTn id="107" dur="500" fill="hold"/>
                                        <p:tgtEl>
                                          <p:spTgt spid="6"/>
                                        </p:tgtEl>
                                        <p:attrNameLst>
                                          <p:attrName>ppt_x</p:attrName>
                                        </p:attrNameLst>
                                      </p:cBhvr>
                                      <p:tavLst>
                                        <p:tav tm="0">
                                          <p:val>
                                            <p:strVal val="#ppt_x"/>
                                          </p:val>
                                        </p:tav>
                                        <p:tav tm="100000">
                                          <p:val>
                                            <p:strVal val="#ppt_x"/>
                                          </p:val>
                                        </p:tav>
                                      </p:tavLst>
                                    </p:anim>
                                    <p:anim calcmode="lin" valueType="num">
                                      <p:cBhvr additive="base">
                                        <p:cTn id="10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2" presetClass="entr" presetSubtype="4" fill="hold" grpId="0" nodeType="clickEffect">
                                  <p:stCondLst>
                                    <p:cond delay="0"/>
                                  </p:stCondLst>
                                  <p:childTnLst>
                                    <p:set>
                                      <p:cBhvr>
                                        <p:cTn id="112" dur="1" fill="hold">
                                          <p:stCondLst>
                                            <p:cond delay="0"/>
                                          </p:stCondLst>
                                        </p:cTn>
                                        <p:tgtEl>
                                          <p:spTgt spid="24"/>
                                        </p:tgtEl>
                                        <p:attrNameLst>
                                          <p:attrName>style.visibility</p:attrName>
                                        </p:attrNameLst>
                                      </p:cBhvr>
                                      <p:to>
                                        <p:strVal val="visible"/>
                                      </p:to>
                                    </p:set>
                                    <p:animEffect transition="in" filter="wipe(down)">
                                      <p:cBhvr>
                                        <p:cTn id="113" dur="500"/>
                                        <p:tgtEl>
                                          <p:spTgt spid="24"/>
                                        </p:tgtEl>
                                      </p:cBhvr>
                                    </p:animEffect>
                                  </p:childTnLst>
                                </p:cTn>
                              </p:par>
                            </p:childTnLst>
                          </p:cTn>
                        </p:par>
                      </p:childTnLst>
                    </p:cTn>
                  </p:par>
                  <p:par>
                    <p:cTn id="114" fill="hold">
                      <p:stCondLst>
                        <p:cond delay="indefinite"/>
                      </p:stCondLst>
                      <p:childTnLst>
                        <p:par>
                          <p:cTn id="115" fill="hold">
                            <p:stCondLst>
                              <p:cond delay="0"/>
                            </p:stCondLst>
                            <p:childTnLst>
                              <p:par>
                                <p:cTn id="116" presetID="2" presetClass="entr" presetSubtype="4" fill="hold" nodeType="clickEffect">
                                  <p:stCondLst>
                                    <p:cond delay="0"/>
                                  </p:stCondLst>
                                  <p:childTnLst>
                                    <p:set>
                                      <p:cBhvr>
                                        <p:cTn id="117" dur="1" fill="hold">
                                          <p:stCondLst>
                                            <p:cond delay="0"/>
                                          </p:stCondLst>
                                        </p:cTn>
                                        <p:tgtEl>
                                          <p:spTgt spid="4"/>
                                        </p:tgtEl>
                                        <p:attrNameLst>
                                          <p:attrName>style.visibility</p:attrName>
                                        </p:attrNameLst>
                                      </p:cBhvr>
                                      <p:to>
                                        <p:strVal val="visible"/>
                                      </p:to>
                                    </p:set>
                                    <p:anim calcmode="lin" valueType="num">
                                      <p:cBhvr additive="base">
                                        <p:cTn id="118" dur="500" fill="hold"/>
                                        <p:tgtEl>
                                          <p:spTgt spid="4"/>
                                        </p:tgtEl>
                                        <p:attrNameLst>
                                          <p:attrName>ppt_x</p:attrName>
                                        </p:attrNameLst>
                                      </p:cBhvr>
                                      <p:tavLst>
                                        <p:tav tm="0">
                                          <p:val>
                                            <p:strVal val="#ppt_x"/>
                                          </p:val>
                                        </p:tav>
                                        <p:tav tm="100000">
                                          <p:val>
                                            <p:strVal val="#ppt_x"/>
                                          </p:val>
                                        </p:tav>
                                      </p:tavLst>
                                    </p:anim>
                                    <p:anim calcmode="lin" valueType="num">
                                      <p:cBhvr additive="base">
                                        <p:cTn id="1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D350C39-2180-478B-BB64-EB41F8D00414}"/>
              </a:ext>
            </a:extLst>
          </p:cNvPr>
          <p:cNvSpPr/>
          <p:nvPr/>
        </p:nvSpPr>
        <p:spPr>
          <a:xfrm>
            <a:off x="7696200" y="6586780"/>
            <a:ext cx="838200" cy="1188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424C8B0E-4E08-4945-8D32-CF15390D8D5B}"/>
              </a:ext>
            </a:extLst>
          </p:cNvPr>
          <p:cNvSpPr/>
          <p:nvPr/>
        </p:nvSpPr>
        <p:spPr>
          <a:xfrm>
            <a:off x="304800" y="1524000"/>
            <a:ext cx="8610598" cy="1077218"/>
          </a:xfrm>
          <a:prstGeom prst="rect">
            <a:avLst/>
          </a:prstGeom>
        </p:spPr>
        <p:txBody>
          <a:bodyPr wrap="square">
            <a:spAutoFit/>
          </a:bodyPr>
          <a:lstStyle/>
          <a:p>
            <a:r>
              <a:rPr lang="en-US" sz="3200" dirty="0"/>
              <a:t/>
            </a:r>
            <a:br>
              <a:rPr lang="en-US" sz="3200" dirty="0"/>
            </a:br>
            <a:endParaRPr lang="ar-EG" sz="3200" dirty="0"/>
          </a:p>
        </p:txBody>
      </p:sp>
      <p:sp>
        <p:nvSpPr>
          <p:cNvPr id="8" name="Content Placeholder 7">
            <a:extLst>
              <a:ext uri="{FF2B5EF4-FFF2-40B4-BE49-F238E27FC236}">
                <a16:creationId xmlns:a16="http://schemas.microsoft.com/office/drawing/2014/main" xmlns="" id="{03AB8C37-CF37-70A0-6F22-DE951A81E72A}"/>
              </a:ext>
            </a:extLst>
          </p:cNvPr>
          <p:cNvSpPr>
            <a:spLocks noGrp="1"/>
          </p:cNvSpPr>
          <p:nvPr>
            <p:ph idx="1"/>
          </p:nvPr>
        </p:nvSpPr>
        <p:spPr>
          <a:xfrm>
            <a:off x="0" y="1524000"/>
            <a:ext cx="9114692" cy="5153916"/>
          </a:xfrm>
        </p:spPr>
        <p:txBody>
          <a:bodyPr>
            <a:noAutofit/>
          </a:bodyPr>
          <a:lstStyle/>
          <a:p>
            <a:pPr>
              <a:buFont typeface="Wingdings" panose="05000000000000000000" pitchFamily="2" charset="2"/>
              <a:buChar char="q"/>
            </a:pPr>
            <a:r>
              <a:rPr lang="en-US" sz="2600" b="1" dirty="0">
                <a:latin typeface="Times New Roman" panose="02020603050405020304" pitchFamily="18" charset="0"/>
                <a:cs typeface="Times New Roman" panose="02020603050405020304" pitchFamily="18" charset="0"/>
              </a:rPr>
              <a:t>Introduction </a:t>
            </a:r>
          </a:p>
          <a:p>
            <a:pPr>
              <a:buFont typeface="Wingdings" panose="05000000000000000000" pitchFamily="2" charset="2"/>
              <a:buChar char="q"/>
            </a:pPr>
            <a:r>
              <a:rPr lang="en-US" sz="2600" b="1" dirty="0">
                <a:latin typeface="Times New Roman" panose="02020603050405020304" pitchFamily="18" charset="0"/>
                <a:cs typeface="Times New Roman" panose="02020603050405020304" pitchFamily="18" charset="0"/>
              </a:rPr>
              <a:t>Energy and Environmental Applications</a:t>
            </a:r>
          </a:p>
          <a:p>
            <a:pPr>
              <a:buFont typeface="Wingdings" panose="05000000000000000000" pitchFamily="2" charset="2"/>
              <a:buChar char="q"/>
            </a:pPr>
            <a:r>
              <a:rPr lang="en-US" sz="2600" b="1" dirty="0">
                <a:latin typeface="Times New Roman" panose="02020603050405020304" pitchFamily="18" charset="0"/>
                <a:cs typeface="Times New Roman" panose="02020603050405020304" pitchFamily="18" charset="0"/>
              </a:rPr>
              <a:t>Gas Storage</a:t>
            </a:r>
          </a:p>
          <a:p>
            <a:pPr>
              <a:buFont typeface="Wingdings" panose="05000000000000000000" pitchFamily="2" charset="2"/>
              <a:buChar char="q"/>
            </a:pPr>
            <a:r>
              <a:rPr lang="en-US" sz="2600" b="1" dirty="0">
                <a:latin typeface="Times New Roman" panose="02020603050405020304" pitchFamily="18" charset="0"/>
                <a:cs typeface="Times New Roman" panose="02020603050405020304" pitchFamily="18" charset="0"/>
              </a:rPr>
              <a:t>Gas </a:t>
            </a:r>
            <a:r>
              <a:rPr lang="en-US" sz="2600" b="1" dirty="0">
                <a:solidFill>
                  <a:srgbClr val="000000"/>
                </a:solidFill>
                <a:latin typeface="TimesNewRomanPS-BoldMT"/>
                <a:cs typeface="Times New Roman" panose="02020603050405020304" pitchFamily="18" charset="0"/>
              </a:rPr>
              <a:t>A</a:t>
            </a:r>
            <a:r>
              <a:rPr lang="en-US" sz="2600" b="1" i="0" dirty="0">
                <a:solidFill>
                  <a:srgbClr val="000000"/>
                </a:solidFill>
                <a:effectLst/>
                <a:latin typeface="TimesNewRomanPS-BoldMT"/>
              </a:rPr>
              <a:t>dsorption </a:t>
            </a:r>
            <a:r>
              <a:rPr lang="en-US" sz="2600" b="1" dirty="0">
                <a:solidFill>
                  <a:srgbClr val="000000"/>
                </a:solidFill>
                <a:latin typeface="TimesNewRomanPS-BoldMT"/>
              </a:rPr>
              <a:t>and </a:t>
            </a:r>
            <a:r>
              <a:rPr lang="en-US" sz="2600" b="1" dirty="0">
                <a:latin typeface="Times New Roman" panose="02020603050405020304" pitchFamily="18" charset="0"/>
                <a:cs typeface="Times New Roman" panose="02020603050405020304" pitchFamily="18" charset="0"/>
              </a:rPr>
              <a:t>Separation</a:t>
            </a:r>
          </a:p>
          <a:p>
            <a:pPr>
              <a:buFont typeface="Wingdings" panose="05000000000000000000" pitchFamily="2" charset="2"/>
              <a:buChar char="q"/>
            </a:pPr>
            <a:r>
              <a:rPr lang="en-US" sz="2600" b="1" dirty="0">
                <a:latin typeface="Times New Roman" panose="02020603050405020304" pitchFamily="18" charset="0"/>
                <a:cs typeface="Times New Roman" panose="02020603050405020304" pitchFamily="18" charset="0"/>
              </a:rPr>
              <a:t>Hydrogen storage</a:t>
            </a:r>
          </a:p>
          <a:p>
            <a:pPr>
              <a:buFont typeface="Wingdings" panose="05000000000000000000" pitchFamily="2" charset="2"/>
              <a:buChar char="q"/>
            </a:pPr>
            <a:r>
              <a:rPr lang="en-US" sz="2600" b="1" dirty="0">
                <a:latin typeface="Times New Roman" panose="02020603050405020304" pitchFamily="18" charset="0"/>
                <a:cs typeface="Times New Roman" panose="02020603050405020304" pitchFamily="18" charset="0"/>
              </a:rPr>
              <a:t>Energy Storage</a:t>
            </a:r>
          </a:p>
          <a:p>
            <a:pPr>
              <a:buFont typeface="Wingdings" panose="05000000000000000000" pitchFamily="2" charset="2"/>
              <a:buChar char="q"/>
            </a:pPr>
            <a:r>
              <a:rPr lang="en-US" sz="2600" b="1" i="0" dirty="0">
                <a:solidFill>
                  <a:srgbClr val="000000"/>
                </a:solidFill>
                <a:effectLst/>
                <a:latin typeface="TimesNewRomanPS-BoldMT"/>
              </a:rPr>
              <a:t>Wastewater Treatment</a:t>
            </a:r>
          </a:p>
          <a:p>
            <a:pPr>
              <a:buFont typeface="Wingdings" panose="05000000000000000000" pitchFamily="2" charset="2"/>
              <a:buChar char="q"/>
            </a:pPr>
            <a:r>
              <a:rPr lang="en-US" sz="2600" b="1" i="0" dirty="0">
                <a:solidFill>
                  <a:srgbClr val="000000"/>
                </a:solidFill>
                <a:effectLst/>
                <a:latin typeface="TimesNewRomanPS-BoldMT"/>
              </a:rPr>
              <a:t>Catalysis Applications</a:t>
            </a:r>
          </a:p>
          <a:p>
            <a:pPr>
              <a:buFont typeface="Wingdings" panose="05000000000000000000" pitchFamily="2" charset="2"/>
              <a:buChar char="q"/>
            </a:pPr>
            <a:r>
              <a:rPr lang="en-US" sz="2600" b="1" i="0" dirty="0">
                <a:solidFill>
                  <a:srgbClr val="000000"/>
                </a:solidFill>
                <a:effectLst/>
                <a:latin typeface="TimesNewRomanPS-BoldMT"/>
              </a:rPr>
              <a:t>Sensors</a:t>
            </a:r>
          </a:p>
          <a:p>
            <a:pPr>
              <a:buFont typeface="Wingdings" panose="05000000000000000000" pitchFamily="2" charset="2"/>
              <a:buChar char="q"/>
            </a:pPr>
            <a:r>
              <a:rPr lang="en-US" sz="2600" b="1" i="0" dirty="0">
                <a:solidFill>
                  <a:srgbClr val="000000"/>
                </a:solidFill>
                <a:effectLst/>
                <a:latin typeface="TimesNewRomanPS-BoldMT"/>
              </a:rPr>
              <a:t>Biomedicine</a:t>
            </a:r>
          </a:p>
          <a:p>
            <a:pPr>
              <a:buFont typeface="Wingdings" panose="05000000000000000000" pitchFamily="2" charset="2"/>
              <a:buChar char="q"/>
            </a:pPr>
            <a:endParaRPr lang="en-US" sz="2600" b="1" dirty="0">
              <a:latin typeface="Times New Roman" panose="02020603050405020304" pitchFamily="18" charset="0"/>
              <a:cs typeface="Times New Roman" panose="02020603050405020304" pitchFamily="18" charset="0"/>
            </a:endParaRPr>
          </a:p>
        </p:txBody>
      </p:sp>
      <p:sp>
        <p:nvSpPr>
          <p:cNvPr id="7" name="Title 5">
            <a:extLst>
              <a:ext uri="{FF2B5EF4-FFF2-40B4-BE49-F238E27FC236}">
                <a16:creationId xmlns:a16="http://schemas.microsoft.com/office/drawing/2014/main" xmlns="" id="{2EFC6054-8AFF-48D3-8DCE-5D9CE45D66F3}"/>
              </a:ext>
            </a:extLst>
          </p:cNvPr>
          <p:cNvSpPr>
            <a:spLocks noGrp="1"/>
          </p:cNvSpPr>
          <p:nvPr>
            <p:ph type="title"/>
          </p:nvPr>
        </p:nvSpPr>
        <p:spPr>
          <a:xfrm>
            <a:off x="2056731" y="-119078"/>
            <a:ext cx="5002463" cy="962055"/>
          </a:xfrm>
        </p:spPr>
        <p:txBody>
          <a:bodyPr>
            <a:normAutofit/>
          </a:bodyPr>
          <a:lstStyle/>
          <a:p>
            <a:r>
              <a:rPr lang="en-US" sz="3500" b="1" dirty="0">
                <a:latin typeface="Times New Roman" panose="02020603050405020304" pitchFamily="18" charset="0"/>
                <a:cs typeface="Times New Roman" panose="02020603050405020304" pitchFamily="18" charset="0"/>
              </a:rPr>
              <a:t>Contents </a:t>
            </a:r>
            <a:endParaRPr lang="en-US" sz="3500" dirty="0"/>
          </a:p>
        </p:txBody>
      </p:sp>
    </p:spTree>
    <p:extLst>
      <p:ext uri="{BB962C8B-B14F-4D97-AF65-F5344CB8AC3E}">
        <p14:creationId xmlns:p14="http://schemas.microsoft.com/office/powerpoint/2010/main" xmlns="" val="16605186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arn(inVertical)">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barn(inVertical)">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barn(inVertical)">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barn(inVertical)">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barn(inVertical)">
                                      <p:cBhvr>
                                        <p:cTn id="42" dur="500"/>
                                        <p:tgtEl>
                                          <p:spTgt spid="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Effect transition="in" filter="barn(inVertical)">
                                      <p:cBhvr>
                                        <p:cTn id="47" dur="500"/>
                                        <p:tgtEl>
                                          <p:spTgt spid="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8">
                                            <p:txEl>
                                              <p:pRg st="9" end="9"/>
                                            </p:txEl>
                                          </p:spTgt>
                                        </p:tgtEl>
                                        <p:attrNameLst>
                                          <p:attrName>style.visibility</p:attrName>
                                        </p:attrNameLst>
                                      </p:cBhvr>
                                      <p:to>
                                        <p:strVal val="visible"/>
                                      </p:to>
                                    </p:set>
                                    <p:animEffect transition="in" filter="barn(inVertical)">
                                      <p:cBhvr>
                                        <p:cTn id="52"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D350C39-2180-478B-BB64-EB41F8D00414}"/>
              </a:ext>
            </a:extLst>
          </p:cNvPr>
          <p:cNvSpPr/>
          <p:nvPr/>
        </p:nvSpPr>
        <p:spPr>
          <a:xfrm>
            <a:off x="7696200" y="6586780"/>
            <a:ext cx="838200" cy="1188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424C8B0E-4E08-4945-8D32-CF15390D8D5B}"/>
              </a:ext>
            </a:extLst>
          </p:cNvPr>
          <p:cNvSpPr/>
          <p:nvPr/>
        </p:nvSpPr>
        <p:spPr>
          <a:xfrm>
            <a:off x="304800" y="1524000"/>
            <a:ext cx="8610598" cy="1077218"/>
          </a:xfrm>
          <a:prstGeom prst="rect">
            <a:avLst/>
          </a:prstGeom>
        </p:spPr>
        <p:txBody>
          <a:bodyPr wrap="square">
            <a:spAutoFit/>
          </a:bodyPr>
          <a:lstStyle/>
          <a:p>
            <a:r>
              <a:rPr lang="en-US" sz="3200" dirty="0"/>
              <a:t/>
            </a:r>
            <a:br>
              <a:rPr lang="en-US" sz="3200" dirty="0"/>
            </a:br>
            <a:endParaRPr lang="ar-EG" sz="3200" dirty="0"/>
          </a:p>
        </p:txBody>
      </p:sp>
      <p:sp>
        <p:nvSpPr>
          <p:cNvPr id="10" name="TextBox 9">
            <a:extLst>
              <a:ext uri="{FF2B5EF4-FFF2-40B4-BE49-F238E27FC236}">
                <a16:creationId xmlns:a16="http://schemas.microsoft.com/office/drawing/2014/main" xmlns="" id="{2066D130-D613-6A10-5433-2F089A05F228}"/>
              </a:ext>
            </a:extLst>
          </p:cNvPr>
          <p:cNvSpPr txBox="1"/>
          <p:nvPr/>
        </p:nvSpPr>
        <p:spPr>
          <a:xfrm>
            <a:off x="38099" y="1752600"/>
            <a:ext cx="9144000" cy="4708981"/>
          </a:xfrm>
          <a:prstGeom prst="rect">
            <a:avLst/>
          </a:prstGeom>
          <a:noFill/>
        </p:spPr>
        <p:txBody>
          <a:bodyPr wrap="square">
            <a:spAutoFit/>
          </a:bodyPr>
          <a:lstStyle/>
          <a:p>
            <a:endParaRPr lang="en-US" sz="2500" b="1" i="0" dirty="0">
              <a:solidFill>
                <a:srgbClr val="000000"/>
              </a:solidFill>
              <a:effectLst/>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Ø"/>
            </a:pPr>
            <a:r>
              <a:rPr lang="en-US" sz="2500" dirty="0">
                <a:latin typeface="Times New Roman" panose="02020603050405020304" pitchFamily="18" charset="0"/>
                <a:cs typeface="Times New Roman" panose="02020603050405020304" pitchFamily="18" charset="0"/>
              </a:rPr>
              <a:t>Metal organic frameworks are versatile compounds with unique properties. </a:t>
            </a:r>
          </a:p>
          <a:p>
            <a:pPr marL="342900" indent="-342900">
              <a:buFont typeface="Wingdings" panose="05000000000000000000" pitchFamily="2" charset="2"/>
              <a:buChar char="Ø"/>
            </a:pPr>
            <a:r>
              <a:rPr lang="en-US" sz="2500" dirty="0">
                <a:latin typeface="Times New Roman" panose="02020603050405020304" pitchFamily="18" charset="0"/>
                <a:cs typeface="Times New Roman" panose="02020603050405020304" pitchFamily="18" charset="0"/>
              </a:rPr>
              <a:t>Their tunable </a:t>
            </a:r>
            <a:r>
              <a:rPr lang="en-US" sz="2500" b="1" dirty="0">
                <a:latin typeface="Times New Roman" panose="02020603050405020304" pitchFamily="18" charset="0"/>
                <a:cs typeface="Times New Roman" panose="02020603050405020304" pitchFamily="18" charset="0"/>
              </a:rPr>
              <a:t>porous structure </a:t>
            </a:r>
            <a:r>
              <a:rPr lang="en-US" sz="2500" dirty="0">
                <a:latin typeface="Times New Roman" panose="02020603050405020304" pitchFamily="18" charset="0"/>
                <a:cs typeface="Times New Roman" panose="02020603050405020304" pitchFamily="18" charset="0"/>
              </a:rPr>
              <a:t>is exploited by numerous different application areas such as </a:t>
            </a:r>
            <a:r>
              <a:rPr lang="en-US" sz="2500" b="1" dirty="0">
                <a:latin typeface="Times New Roman" panose="02020603050405020304" pitchFamily="18" charset="0"/>
                <a:cs typeface="Times New Roman" panose="02020603050405020304" pitchFamily="18" charset="0"/>
              </a:rPr>
              <a:t>renewable energy</a:t>
            </a:r>
            <a:r>
              <a:rPr lang="en-US" sz="2500" dirty="0">
                <a:latin typeface="Times New Roman" panose="02020603050405020304" pitchFamily="18" charset="0"/>
                <a:cs typeface="Times New Roman" panose="02020603050405020304" pitchFamily="18" charset="0"/>
              </a:rPr>
              <a:t>, </a:t>
            </a:r>
            <a:r>
              <a:rPr lang="en-US" sz="2500" b="1" dirty="0">
                <a:latin typeface="Times New Roman" panose="02020603050405020304" pitchFamily="18" charset="0"/>
                <a:cs typeface="Times New Roman" panose="02020603050405020304" pitchFamily="18" charset="0"/>
              </a:rPr>
              <a:t>environmental applications</a:t>
            </a:r>
            <a:r>
              <a:rPr lang="en-US" sz="2500" dirty="0">
                <a:latin typeface="Times New Roman" panose="02020603050405020304" pitchFamily="18" charset="0"/>
                <a:cs typeface="Times New Roman" panose="02020603050405020304" pitchFamily="18" charset="0"/>
              </a:rPr>
              <a:t>, </a:t>
            </a:r>
            <a:r>
              <a:rPr lang="en-US" sz="2500" b="1" dirty="0">
                <a:latin typeface="Times New Roman" panose="02020603050405020304" pitchFamily="18" charset="0"/>
                <a:cs typeface="Times New Roman" panose="02020603050405020304" pitchFamily="18" charset="0"/>
              </a:rPr>
              <a:t>catalysis</a:t>
            </a:r>
            <a:r>
              <a:rPr lang="en-US" sz="2500" dirty="0">
                <a:latin typeface="Times New Roman" panose="02020603050405020304" pitchFamily="18" charset="0"/>
                <a:cs typeface="Times New Roman" panose="02020603050405020304" pitchFamily="18" charset="0"/>
              </a:rPr>
              <a:t>, </a:t>
            </a:r>
            <a:r>
              <a:rPr lang="en-US" sz="2500" b="1" dirty="0">
                <a:latin typeface="Times New Roman" panose="02020603050405020304" pitchFamily="18" charset="0"/>
                <a:cs typeface="Times New Roman" panose="02020603050405020304" pitchFamily="18" charset="0"/>
              </a:rPr>
              <a:t>sensors</a:t>
            </a:r>
            <a:r>
              <a:rPr lang="en-US" sz="2500" dirty="0">
                <a:latin typeface="Times New Roman" panose="02020603050405020304" pitchFamily="18" charset="0"/>
                <a:cs typeface="Times New Roman" panose="02020603050405020304" pitchFamily="18" charset="0"/>
              </a:rPr>
              <a:t>, and </a:t>
            </a:r>
            <a:r>
              <a:rPr lang="en-US" sz="2500" b="1" dirty="0">
                <a:latin typeface="Times New Roman" panose="02020603050405020304" pitchFamily="18" charset="0"/>
                <a:cs typeface="Times New Roman" panose="02020603050405020304" pitchFamily="18" charset="0"/>
              </a:rPr>
              <a:t>biomedicine</a:t>
            </a:r>
            <a:r>
              <a:rPr lang="en-US" sz="2500" dirty="0">
                <a:latin typeface="Times New Roman" panose="02020603050405020304" pitchFamily="18" charset="0"/>
                <a:cs typeface="Times New Roman" panose="02020603050405020304" pitchFamily="18" charset="0"/>
              </a:rPr>
              <a:t>.</a:t>
            </a:r>
          </a:p>
          <a:p>
            <a:pPr marL="342900" indent="-342900">
              <a:buFont typeface="Wingdings" panose="05000000000000000000" pitchFamily="2" charset="2"/>
              <a:buChar char="Ø"/>
            </a:pPr>
            <a:r>
              <a:rPr lang="en-US" sz="2500" dirty="0">
                <a:latin typeface="Times New Roman" panose="02020603050405020304" pitchFamily="18" charset="0"/>
                <a:cs typeface="Times New Roman" panose="02020603050405020304" pitchFamily="18" charset="0"/>
              </a:rPr>
              <a:t>MOFs are porous crystalline structures with high surface areas.</a:t>
            </a:r>
          </a:p>
          <a:p>
            <a:pPr marL="342900" indent="-342900">
              <a:buFont typeface="Wingdings" panose="05000000000000000000" pitchFamily="2" charset="2"/>
              <a:buChar char="Ø"/>
            </a:pPr>
            <a:r>
              <a:rPr lang="en-US" sz="2500" dirty="0">
                <a:latin typeface="Times New Roman" panose="02020603050405020304" pitchFamily="18" charset="0"/>
                <a:cs typeface="Times New Roman" panose="02020603050405020304" pitchFamily="18" charset="0"/>
              </a:rPr>
              <a:t>The structure of MOFs is constituted by inorganic secondary building units (SBUs) and organic linker molecules between them.</a:t>
            </a:r>
          </a:p>
          <a:p>
            <a:pPr marL="342900" indent="-342900">
              <a:buFont typeface="Wingdings" panose="05000000000000000000" pitchFamily="2" charset="2"/>
              <a:buChar char="Ø"/>
            </a:pPr>
            <a:r>
              <a:rPr lang="en-US" sz="2500" dirty="0">
                <a:latin typeface="Times New Roman" panose="02020603050405020304" pitchFamily="18" charset="0"/>
                <a:cs typeface="Times New Roman" panose="02020603050405020304" pitchFamily="18" charset="0"/>
              </a:rPr>
              <a:t>SBUs are generally metal ions, rare earth elements, or lanthanide series while organic linkers are ionic or neutral organic molecules.</a:t>
            </a:r>
          </a:p>
          <a:p>
            <a:pPr marL="342900" indent="-342900">
              <a:buFont typeface="Wingdings" panose="05000000000000000000" pitchFamily="2" charset="2"/>
              <a:buChar char="Ø"/>
            </a:pPr>
            <a:endParaRPr lang="en-US" sz="2500" dirty="0">
              <a:latin typeface="Times New Roman" panose="02020603050405020304" pitchFamily="18" charset="0"/>
              <a:cs typeface="Times New Roman" panose="02020603050405020304" pitchFamily="18" charset="0"/>
            </a:endParaRPr>
          </a:p>
        </p:txBody>
      </p:sp>
      <p:sp>
        <p:nvSpPr>
          <p:cNvPr id="6" name="Title 5">
            <a:extLst>
              <a:ext uri="{FF2B5EF4-FFF2-40B4-BE49-F238E27FC236}">
                <a16:creationId xmlns:a16="http://schemas.microsoft.com/office/drawing/2014/main" xmlns="" id="{8284F25D-F90B-DF78-0E84-8F50DAA5143A}"/>
              </a:ext>
            </a:extLst>
          </p:cNvPr>
          <p:cNvSpPr>
            <a:spLocks noGrp="1"/>
          </p:cNvSpPr>
          <p:nvPr>
            <p:ph type="title"/>
          </p:nvPr>
        </p:nvSpPr>
        <p:spPr>
          <a:xfrm>
            <a:off x="2056731" y="-119078"/>
            <a:ext cx="5002463" cy="962055"/>
          </a:xfrm>
        </p:spPr>
        <p:txBody>
          <a:bodyPr>
            <a:normAutofit/>
          </a:bodyPr>
          <a:lstStyle/>
          <a:p>
            <a:r>
              <a:rPr lang="en-US" sz="3500" b="1" dirty="0">
                <a:latin typeface="Times New Roman" panose="02020603050405020304" pitchFamily="18" charset="0"/>
                <a:cs typeface="Times New Roman" panose="02020603050405020304" pitchFamily="18" charset="0"/>
              </a:rPr>
              <a:t>Introduction</a:t>
            </a:r>
            <a:endParaRPr lang="en-US" sz="3500" dirty="0"/>
          </a:p>
        </p:txBody>
      </p:sp>
    </p:spTree>
    <p:extLst>
      <p:ext uri="{BB962C8B-B14F-4D97-AF65-F5344CB8AC3E}">
        <p14:creationId xmlns:p14="http://schemas.microsoft.com/office/powerpoint/2010/main" xmlns="" val="29195332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additive="base">
                                        <p:cTn id="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anim calcmode="lin" valueType="num">
                                      <p:cBhvr additive="base">
                                        <p:cTn id="1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 calcmode="lin" valueType="num">
                                      <p:cBhvr additive="base">
                                        <p:cTn id="19"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anim calcmode="lin" valueType="num">
                                      <p:cBhvr additive="base">
                                        <p:cTn id="25"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anim calcmode="lin" valueType="num">
                                      <p:cBhvr additive="base">
                                        <p:cTn id="31"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D350C39-2180-478B-BB64-EB41F8D00414}"/>
              </a:ext>
            </a:extLst>
          </p:cNvPr>
          <p:cNvSpPr/>
          <p:nvPr/>
        </p:nvSpPr>
        <p:spPr>
          <a:xfrm>
            <a:off x="7696200" y="6586780"/>
            <a:ext cx="838200" cy="1188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424C8B0E-4E08-4945-8D32-CF15390D8D5B}"/>
              </a:ext>
            </a:extLst>
          </p:cNvPr>
          <p:cNvSpPr/>
          <p:nvPr/>
        </p:nvSpPr>
        <p:spPr>
          <a:xfrm>
            <a:off x="0" y="2209800"/>
            <a:ext cx="9144000" cy="3170099"/>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5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This dual nature </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of MOFs allows great manipulation over their structure.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By combining different SBUs with different linkers, it is possible to obtain various different structures with different properties. </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In general, the porous structure of MOFs makes them a great candidate for gas storage, adsorption, and separation applications.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They have been in the center of many types of research due to their unique properties.</a:t>
            </a:r>
          </a:p>
        </p:txBody>
      </p:sp>
      <p:sp>
        <p:nvSpPr>
          <p:cNvPr id="6" name="Title 5">
            <a:extLst>
              <a:ext uri="{FF2B5EF4-FFF2-40B4-BE49-F238E27FC236}">
                <a16:creationId xmlns:a16="http://schemas.microsoft.com/office/drawing/2014/main" xmlns="" id="{8284F25D-F90B-DF78-0E84-8F50DAA5143A}"/>
              </a:ext>
            </a:extLst>
          </p:cNvPr>
          <p:cNvSpPr>
            <a:spLocks noGrp="1"/>
          </p:cNvSpPr>
          <p:nvPr>
            <p:ph type="title"/>
          </p:nvPr>
        </p:nvSpPr>
        <p:spPr>
          <a:xfrm>
            <a:off x="2056731" y="-119078"/>
            <a:ext cx="5002463" cy="962055"/>
          </a:xfrm>
        </p:spPr>
        <p:txBody>
          <a:bodyPr>
            <a:normAutofit/>
          </a:bodyPr>
          <a:lstStyle/>
          <a:p>
            <a:r>
              <a:rPr lang="en-US" sz="3500" b="1" dirty="0">
                <a:latin typeface="Times New Roman" panose="02020603050405020304" pitchFamily="18" charset="0"/>
                <a:cs typeface="Times New Roman" panose="02020603050405020304" pitchFamily="18" charset="0"/>
              </a:rPr>
              <a:t>Introduction</a:t>
            </a:r>
            <a:endParaRPr lang="en-US" sz="3500" dirty="0"/>
          </a:p>
        </p:txBody>
      </p:sp>
    </p:spTree>
    <p:extLst>
      <p:ext uri="{BB962C8B-B14F-4D97-AF65-F5344CB8AC3E}">
        <p14:creationId xmlns:p14="http://schemas.microsoft.com/office/powerpoint/2010/main" xmlns="" val="22263400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D350C39-2180-478B-BB64-EB41F8D00414}"/>
              </a:ext>
            </a:extLst>
          </p:cNvPr>
          <p:cNvSpPr/>
          <p:nvPr/>
        </p:nvSpPr>
        <p:spPr>
          <a:xfrm>
            <a:off x="7696200" y="6586780"/>
            <a:ext cx="838200" cy="1188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424C8B0E-4E08-4945-8D32-CF15390D8D5B}"/>
              </a:ext>
            </a:extLst>
          </p:cNvPr>
          <p:cNvSpPr/>
          <p:nvPr/>
        </p:nvSpPr>
        <p:spPr>
          <a:xfrm>
            <a:off x="304800" y="1524000"/>
            <a:ext cx="8610598" cy="1077218"/>
          </a:xfrm>
          <a:prstGeom prst="rect">
            <a:avLst/>
          </a:prstGeom>
        </p:spPr>
        <p:txBody>
          <a:bodyPr wrap="square">
            <a:spAutoFit/>
          </a:bodyPr>
          <a:lstStyle/>
          <a:p>
            <a:r>
              <a:rPr lang="en-US" sz="3200" dirty="0"/>
              <a:t/>
            </a:r>
            <a:br>
              <a:rPr lang="en-US" sz="3200" dirty="0"/>
            </a:br>
            <a:endParaRPr lang="ar-EG" sz="3200" dirty="0"/>
          </a:p>
        </p:txBody>
      </p:sp>
      <p:sp>
        <p:nvSpPr>
          <p:cNvPr id="6" name="Title 5">
            <a:extLst>
              <a:ext uri="{FF2B5EF4-FFF2-40B4-BE49-F238E27FC236}">
                <a16:creationId xmlns:a16="http://schemas.microsoft.com/office/drawing/2014/main" xmlns="" id="{8284F25D-F90B-DF78-0E84-8F50DAA5143A}"/>
              </a:ext>
            </a:extLst>
          </p:cNvPr>
          <p:cNvSpPr>
            <a:spLocks noGrp="1"/>
          </p:cNvSpPr>
          <p:nvPr>
            <p:ph type="title"/>
          </p:nvPr>
        </p:nvSpPr>
        <p:spPr>
          <a:xfrm>
            <a:off x="1143001" y="-119078"/>
            <a:ext cx="8001000" cy="962055"/>
          </a:xfrm>
        </p:spPr>
        <p:txBody>
          <a:bodyPr>
            <a:normAutofit/>
          </a:bodyPr>
          <a:lstStyle/>
          <a:p>
            <a:r>
              <a:rPr lang="en-US" sz="3500" b="1" dirty="0">
                <a:latin typeface="Times New Roman" panose="02020603050405020304" pitchFamily="18" charset="0"/>
                <a:cs typeface="Times New Roman" panose="02020603050405020304" pitchFamily="18" charset="0"/>
              </a:rPr>
              <a:t>Energy and Environmental Applications</a:t>
            </a:r>
            <a:endParaRPr lang="en-US" sz="3500" dirty="0"/>
          </a:p>
        </p:txBody>
      </p:sp>
      <p:sp>
        <p:nvSpPr>
          <p:cNvPr id="11" name="TextBox 10">
            <a:extLst>
              <a:ext uri="{FF2B5EF4-FFF2-40B4-BE49-F238E27FC236}">
                <a16:creationId xmlns:a16="http://schemas.microsoft.com/office/drawing/2014/main" xmlns="" id="{C16BE968-4350-60BB-E928-89D46793788A}"/>
              </a:ext>
            </a:extLst>
          </p:cNvPr>
          <p:cNvSpPr txBox="1"/>
          <p:nvPr/>
        </p:nvSpPr>
        <p:spPr>
          <a:xfrm>
            <a:off x="38099" y="1529751"/>
            <a:ext cx="9144000" cy="5124480"/>
          </a:xfrm>
          <a:prstGeom prst="rect">
            <a:avLst/>
          </a:prstGeom>
          <a:noFill/>
        </p:spPr>
        <p:txBody>
          <a:bodyPr wrap="square">
            <a:spAutoFit/>
          </a:bodyPr>
          <a:lstStyle/>
          <a:p>
            <a:r>
              <a:rPr lang="en-US" sz="2800" b="1" i="0" dirty="0">
                <a:solidFill>
                  <a:srgbClr val="000000"/>
                </a:solidFill>
                <a:effectLst/>
                <a:latin typeface="TimesNewRomanPS-BoldMT"/>
              </a:rPr>
              <a:t>Energy and Environmental Applications</a:t>
            </a:r>
          </a:p>
          <a:p>
            <a:endParaRPr lang="en-US" sz="2500" b="1" i="0" dirty="0">
              <a:solidFill>
                <a:srgbClr val="000000"/>
              </a:solidFill>
              <a:effectLst/>
              <a:latin typeface="TimesNewRomanPS-BoldMT"/>
            </a:endParaRPr>
          </a:p>
          <a:p>
            <a:pPr marL="342900" indent="-342900">
              <a:buFont typeface="Wingdings" panose="05000000000000000000" pitchFamily="2" charset="2"/>
              <a:buChar char="q"/>
            </a:pPr>
            <a:r>
              <a:rPr lang="en-US" sz="2400" dirty="0">
                <a:solidFill>
                  <a:srgbClr val="000000"/>
                </a:solidFill>
                <a:latin typeface="TimesNewRomanPS-BoldMT"/>
              </a:rPr>
              <a:t>The increasing global energy consumption which mostly comes from fossil fuels. </a:t>
            </a:r>
          </a:p>
          <a:p>
            <a:pPr marL="342900" indent="-342900">
              <a:buFont typeface="Wingdings" panose="05000000000000000000" pitchFamily="2" charset="2"/>
              <a:buChar char="q"/>
            </a:pPr>
            <a:r>
              <a:rPr lang="en-US" sz="2400" dirty="0">
                <a:solidFill>
                  <a:srgbClr val="000000"/>
                </a:solidFill>
                <a:latin typeface="TimesNewRomanPS-BoldMT"/>
              </a:rPr>
              <a:t>Fossil fuel sources are limited due to their serious environmental pollution. </a:t>
            </a:r>
          </a:p>
          <a:p>
            <a:pPr marL="342900" indent="-342900">
              <a:buFont typeface="Wingdings" panose="05000000000000000000" pitchFamily="2" charset="2"/>
              <a:buChar char="q"/>
            </a:pPr>
            <a:r>
              <a:rPr lang="en-US" sz="2400" dirty="0">
                <a:solidFill>
                  <a:srgbClr val="000000"/>
                </a:solidFill>
                <a:latin typeface="TimesNewRomanPS-BoldMT"/>
              </a:rPr>
              <a:t>The researches focus mainly on renewable energy technologies, pollution reduction, and prevention.</a:t>
            </a:r>
          </a:p>
          <a:p>
            <a:pPr marL="342900" indent="-342900">
              <a:buFont typeface="Wingdings" panose="05000000000000000000" pitchFamily="2" charset="2"/>
              <a:buChar char="q"/>
            </a:pPr>
            <a:r>
              <a:rPr lang="en-US" sz="2400" b="1" dirty="0">
                <a:solidFill>
                  <a:srgbClr val="000000"/>
                </a:solidFill>
                <a:latin typeface="TimesNewRomanPS-BoldMT"/>
              </a:rPr>
              <a:t>For this purpose, </a:t>
            </a:r>
            <a:r>
              <a:rPr lang="en-US" sz="2400" dirty="0">
                <a:solidFill>
                  <a:srgbClr val="000000"/>
                </a:solidFill>
                <a:latin typeface="TimesNewRomanPS-BoldMT"/>
              </a:rPr>
              <a:t>the capture and storage of harmful gasses such as CO</a:t>
            </a:r>
            <a:r>
              <a:rPr lang="en-US" sz="1400" dirty="0">
                <a:solidFill>
                  <a:srgbClr val="000000"/>
                </a:solidFill>
                <a:latin typeface="TimesNewRomanPS-BoldMT"/>
              </a:rPr>
              <a:t>2</a:t>
            </a:r>
            <a:r>
              <a:rPr lang="en-US" sz="2400" dirty="0">
                <a:solidFill>
                  <a:srgbClr val="000000"/>
                </a:solidFill>
                <a:latin typeface="TimesNewRomanPS-BoldMT"/>
              </a:rPr>
              <a:t> and NO</a:t>
            </a:r>
            <a:r>
              <a:rPr lang="en-US" sz="1400" dirty="0">
                <a:solidFill>
                  <a:srgbClr val="000000"/>
                </a:solidFill>
                <a:latin typeface="TimesNewRomanPS-BoldMT"/>
              </a:rPr>
              <a:t>x</a:t>
            </a:r>
            <a:r>
              <a:rPr lang="en-US" sz="2400" dirty="0">
                <a:solidFill>
                  <a:srgbClr val="000000"/>
                </a:solidFill>
                <a:latin typeface="TimesNewRomanPS-BoldMT"/>
              </a:rPr>
              <a:t> as well as novel energy systems such as hydrogen energy, solar energy, fuel cells, and supercapacitors have attracted attention.</a:t>
            </a:r>
          </a:p>
          <a:p>
            <a:endParaRPr lang="en-US" sz="2400" dirty="0">
              <a:solidFill>
                <a:srgbClr val="000000"/>
              </a:solidFill>
              <a:latin typeface="TimesNewRomanPS-BoldMT"/>
            </a:endParaRPr>
          </a:p>
        </p:txBody>
      </p:sp>
    </p:spTree>
    <p:extLst>
      <p:ext uri="{BB962C8B-B14F-4D97-AF65-F5344CB8AC3E}">
        <p14:creationId xmlns:p14="http://schemas.microsoft.com/office/powerpoint/2010/main" xmlns="" val="1555030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circle(in)">
                                      <p:cBhvr>
                                        <p:cTn id="7" dur="2000"/>
                                        <p:tgtEl>
                                          <p:spTgt spid="1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xEl>
                                              <p:pRg st="3" end="3"/>
                                            </p:txEl>
                                          </p:spTgt>
                                        </p:tgtEl>
                                        <p:attrNameLst>
                                          <p:attrName>style.visibility</p:attrName>
                                        </p:attrNameLst>
                                      </p:cBhvr>
                                      <p:to>
                                        <p:strVal val="visible"/>
                                      </p:to>
                                    </p:set>
                                    <p:animEffect transition="in" filter="circle(in)">
                                      <p:cBhvr>
                                        <p:cTn id="12" dur="2000"/>
                                        <p:tgtEl>
                                          <p:spTgt spid="1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circle(in)">
                                      <p:cBhvr>
                                        <p:cTn id="17" dur="2000"/>
                                        <p:tgtEl>
                                          <p:spTgt spid="1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1">
                                            <p:txEl>
                                              <p:pRg st="5" end="5"/>
                                            </p:txEl>
                                          </p:spTgt>
                                        </p:tgtEl>
                                        <p:attrNameLst>
                                          <p:attrName>style.visibility</p:attrName>
                                        </p:attrNameLst>
                                      </p:cBhvr>
                                      <p:to>
                                        <p:strVal val="visible"/>
                                      </p:to>
                                    </p:set>
                                    <p:animEffect transition="in" filter="circle(in)">
                                      <p:cBhvr>
                                        <p:cTn id="22" dur="20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D350C39-2180-478B-BB64-EB41F8D00414}"/>
              </a:ext>
            </a:extLst>
          </p:cNvPr>
          <p:cNvSpPr/>
          <p:nvPr/>
        </p:nvSpPr>
        <p:spPr>
          <a:xfrm>
            <a:off x="7696200" y="6586780"/>
            <a:ext cx="838200" cy="1188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424C8B0E-4E08-4945-8D32-CF15390D8D5B}"/>
              </a:ext>
            </a:extLst>
          </p:cNvPr>
          <p:cNvSpPr/>
          <p:nvPr/>
        </p:nvSpPr>
        <p:spPr>
          <a:xfrm>
            <a:off x="304800" y="1524000"/>
            <a:ext cx="8610598" cy="1077218"/>
          </a:xfrm>
          <a:prstGeom prst="rect">
            <a:avLst/>
          </a:prstGeom>
        </p:spPr>
        <p:txBody>
          <a:bodyPr wrap="square">
            <a:spAutoFit/>
          </a:bodyPr>
          <a:lstStyle/>
          <a:p>
            <a:r>
              <a:rPr lang="en-US" sz="3200" dirty="0"/>
              <a:t/>
            </a:r>
            <a:br>
              <a:rPr lang="en-US" sz="3200" dirty="0"/>
            </a:br>
            <a:endParaRPr lang="ar-EG" sz="3200" dirty="0"/>
          </a:p>
        </p:txBody>
      </p:sp>
      <p:sp>
        <p:nvSpPr>
          <p:cNvPr id="6" name="Title 5">
            <a:extLst>
              <a:ext uri="{FF2B5EF4-FFF2-40B4-BE49-F238E27FC236}">
                <a16:creationId xmlns:a16="http://schemas.microsoft.com/office/drawing/2014/main" xmlns="" id="{8284F25D-F90B-DF78-0E84-8F50DAA5143A}"/>
              </a:ext>
            </a:extLst>
          </p:cNvPr>
          <p:cNvSpPr>
            <a:spLocks noGrp="1"/>
          </p:cNvSpPr>
          <p:nvPr>
            <p:ph type="title"/>
          </p:nvPr>
        </p:nvSpPr>
        <p:spPr>
          <a:xfrm>
            <a:off x="1447801" y="-119078"/>
            <a:ext cx="7696200" cy="962055"/>
          </a:xfrm>
        </p:spPr>
        <p:txBody>
          <a:bodyPr>
            <a:normAutofit fontScale="90000"/>
          </a:bodyPr>
          <a:lstStyle/>
          <a:p>
            <a:r>
              <a:rPr lang="en-US" sz="3500" b="1" dirty="0">
                <a:latin typeface="Times New Roman" panose="02020603050405020304" pitchFamily="18" charset="0"/>
                <a:cs typeface="Times New Roman" panose="02020603050405020304" pitchFamily="18" charset="0"/>
              </a:rPr>
              <a:t>Energy and Environmental Applications</a:t>
            </a:r>
          </a:p>
        </p:txBody>
      </p:sp>
      <p:sp>
        <p:nvSpPr>
          <p:cNvPr id="11" name="TextBox 10">
            <a:extLst>
              <a:ext uri="{FF2B5EF4-FFF2-40B4-BE49-F238E27FC236}">
                <a16:creationId xmlns:a16="http://schemas.microsoft.com/office/drawing/2014/main" xmlns="" id="{C16BE968-4350-60BB-E928-89D46793788A}"/>
              </a:ext>
            </a:extLst>
          </p:cNvPr>
          <p:cNvSpPr txBox="1"/>
          <p:nvPr/>
        </p:nvSpPr>
        <p:spPr>
          <a:xfrm>
            <a:off x="0" y="2182881"/>
            <a:ext cx="9144000" cy="3216265"/>
          </a:xfrm>
          <a:prstGeom prst="rect">
            <a:avLst/>
          </a:prstGeom>
          <a:noFill/>
        </p:spPr>
        <p:txBody>
          <a:bodyPr wrap="square">
            <a:spAutoFit/>
          </a:bodyPr>
          <a:lstStyle/>
          <a:p>
            <a:r>
              <a:rPr lang="en-US" sz="2800" b="1" i="0" dirty="0">
                <a:solidFill>
                  <a:srgbClr val="000000"/>
                </a:solidFill>
                <a:effectLst/>
                <a:latin typeface="TimesNewRomanPS-BoldMT"/>
              </a:rPr>
              <a:t>Energy and Environmental Applications</a:t>
            </a:r>
          </a:p>
          <a:p>
            <a:endParaRPr lang="en-US" sz="2500" i="0" dirty="0">
              <a:solidFill>
                <a:srgbClr val="000000"/>
              </a:solidFill>
              <a:effectLst/>
              <a:latin typeface="TimesNewRomanPS-BoldMT"/>
            </a:endParaRPr>
          </a:p>
          <a:p>
            <a:pPr marL="342900" indent="-342900">
              <a:buFont typeface="Wingdings" panose="05000000000000000000" pitchFamily="2" charset="2"/>
              <a:buChar char="q"/>
            </a:pPr>
            <a:r>
              <a:rPr lang="en-US" sz="2500" dirty="0">
                <a:solidFill>
                  <a:srgbClr val="000000"/>
                </a:solidFill>
                <a:latin typeface="TimesNewRomanPS-BoldMT"/>
              </a:rPr>
              <a:t>MOFs, MOF composites, and MOF derivatives show great potential for the subject with their high porosity, hybrid structure, and tunability. </a:t>
            </a:r>
          </a:p>
          <a:p>
            <a:pPr marL="342900" indent="-342900">
              <a:buFont typeface="Wingdings" panose="05000000000000000000" pitchFamily="2" charset="2"/>
              <a:buChar char="q"/>
            </a:pPr>
            <a:r>
              <a:rPr lang="en-US" sz="2500" dirty="0">
                <a:solidFill>
                  <a:srgbClr val="000000"/>
                </a:solidFill>
                <a:latin typeface="TimesNewRomanPS-BoldMT"/>
              </a:rPr>
              <a:t>Their adsorptive properties allow the efficient storage of H</a:t>
            </a:r>
            <a:r>
              <a:rPr lang="en-US" sz="1400" dirty="0">
                <a:solidFill>
                  <a:srgbClr val="000000"/>
                </a:solidFill>
                <a:latin typeface="TimesNewRomanPS-BoldMT"/>
              </a:rPr>
              <a:t>2 </a:t>
            </a:r>
            <a:r>
              <a:rPr lang="en-US" sz="2500" dirty="0">
                <a:solidFill>
                  <a:srgbClr val="000000"/>
                </a:solidFill>
                <a:latin typeface="TimesNewRomanPS-BoldMT"/>
              </a:rPr>
              <a:t>and CO</a:t>
            </a:r>
            <a:r>
              <a:rPr lang="en-US" sz="1400" dirty="0">
                <a:solidFill>
                  <a:srgbClr val="000000"/>
                </a:solidFill>
                <a:latin typeface="TimesNewRomanPS-BoldMT"/>
              </a:rPr>
              <a:t>2</a:t>
            </a:r>
            <a:r>
              <a:rPr lang="en-US" sz="2500" dirty="0">
                <a:solidFill>
                  <a:srgbClr val="000000"/>
                </a:solidFill>
                <a:latin typeface="TimesNewRomanPS-BoldMT"/>
              </a:rPr>
              <a:t> while their catalytic properties are great for energy generation in solar cells.</a:t>
            </a:r>
          </a:p>
        </p:txBody>
      </p:sp>
    </p:spTree>
    <p:extLst>
      <p:ext uri="{BB962C8B-B14F-4D97-AF65-F5344CB8AC3E}">
        <p14:creationId xmlns:p14="http://schemas.microsoft.com/office/powerpoint/2010/main" xmlns="" val="13108253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circle(in)">
                                      <p:cBhvr>
                                        <p:cTn id="7" dur="2000"/>
                                        <p:tgtEl>
                                          <p:spTgt spid="1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xEl>
                                              <p:pRg st="3" end="3"/>
                                            </p:txEl>
                                          </p:spTgt>
                                        </p:tgtEl>
                                        <p:attrNameLst>
                                          <p:attrName>style.visibility</p:attrName>
                                        </p:attrNameLst>
                                      </p:cBhvr>
                                      <p:to>
                                        <p:strVal val="visible"/>
                                      </p:to>
                                    </p:set>
                                    <p:animEffect transition="in" filter="circle(in)">
                                      <p:cBhvr>
                                        <p:cTn id="12" dur="20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D350C39-2180-478B-BB64-EB41F8D00414}"/>
              </a:ext>
            </a:extLst>
          </p:cNvPr>
          <p:cNvSpPr/>
          <p:nvPr/>
        </p:nvSpPr>
        <p:spPr>
          <a:xfrm>
            <a:off x="7696200" y="6586780"/>
            <a:ext cx="838200" cy="1188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424C8B0E-4E08-4945-8D32-CF15390D8D5B}"/>
              </a:ext>
            </a:extLst>
          </p:cNvPr>
          <p:cNvSpPr/>
          <p:nvPr/>
        </p:nvSpPr>
        <p:spPr>
          <a:xfrm>
            <a:off x="304800" y="1524000"/>
            <a:ext cx="8610598" cy="1077218"/>
          </a:xfrm>
          <a:prstGeom prst="rect">
            <a:avLst/>
          </a:prstGeom>
        </p:spPr>
        <p:txBody>
          <a:bodyPr wrap="square">
            <a:spAutoFit/>
          </a:bodyPr>
          <a:lstStyle/>
          <a:p>
            <a:r>
              <a:rPr lang="en-US" sz="3200" dirty="0"/>
              <a:t/>
            </a:r>
            <a:br>
              <a:rPr lang="en-US" sz="3200" dirty="0"/>
            </a:br>
            <a:endParaRPr lang="ar-EG" sz="3200" dirty="0"/>
          </a:p>
        </p:txBody>
      </p:sp>
      <p:sp>
        <p:nvSpPr>
          <p:cNvPr id="6" name="Title 5">
            <a:extLst>
              <a:ext uri="{FF2B5EF4-FFF2-40B4-BE49-F238E27FC236}">
                <a16:creationId xmlns:a16="http://schemas.microsoft.com/office/drawing/2014/main" xmlns="" id="{8284F25D-F90B-DF78-0E84-8F50DAA5143A}"/>
              </a:ext>
            </a:extLst>
          </p:cNvPr>
          <p:cNvSpPr>
            <a:spLocks noGrp="1"/>
          </p:cNvSpPr>
          <p:nvPr>
            <p:ph type="title"/>
          </p:nvPr>
        </p:nvSpPr>
        <p:spPr>
          <a:xfrm>
            <a:off x="2056731" y="-119078"/>
            <a:ext cx="5002463" cy="962055"/>
          </a:xfrm>
        </p:spPr>
        <p:txBody>
          <a:bodyPr>
            <a:normAutofit/>
          </a:bodyPr>
          <a:lstStyle/>
          <a:p>
            <a:r>
              <a:rPr lang="en-US" sz="3500" b="1" dirty="0">
                <a:latin typeface="Times New Roman" panose="02020603050405020304" pitchFamily="18" charset="0"/>
                <a:cs typeface="Times New Roman" panose="02020603050405020304" pitchFamily="18" charset="0"/>
              </a:rPr>
              <a:t>Gas Storage</a:t>
            </a:r>
          </a:p>
        </p:txBody>
      </p:sp>
      <p:sp>
        <p:nvSpPr>
          <p:cNvPr id="11" name="TextBox 10">
            <a:extLst>
              <a:ext uri="{FF2B5EF4-FFF2-40B4-BE49-F238E27FC236}">
                <a16:creationId xmlns:a16="http://schemas.microsoft.com/office/drawing/2014/main" xmlns="" id="{C16BE968-4350-60BB-E928-89D46793788A}"/>
              </a:ext>
            </a:extLst>
          </p:cNvPr>
          <p:cNvSpPr txBox="1"/>
          <p:nvPr/>
        </p:nvSpPr>
        <p:spPr>
          <a:xfrm>
            <a:off x="38099" y="1522562"/>
            <a:ext cx="9144000" cy="4416594"/>
          </a:xfrm>
          <a:prstGeom prst="rect">
            <a:avLst/>
          </a:prstGeom>
          <a:noFill/>
        </p:spPr>
        <p:txBody>
          <a:bodyPr wrap="square">
            <a:spAutoFit/>
          </a:bodyPr>
          <a:lstStyle/>
          <a:p>
            <a:r>
              <a:rPr lang="en-US" sz="2800" b="1" i="0" dirty="0">
                <a:solidFill>
                  <a:srgbClr val="000000"/>
                </a:solidFill>
                <a:effectLst/>
                <a:latin typeface="TimesNewRomanPS-BoldMT"/>
              </a:rPr>
              <a:t>Gas Storage</a:t>
            </a:r>
          </a:p>
          <a:p>
            <a:endParaRPr lang="en-US" sz="2800" b="1" i="0" dirty="0">
              <a:solidFill>
                <a:srgbClr val="000000"/>
              </a:solidFill>
              <a:effectLst/>
              <a:latin typeface="TimesNewRomanPS-BoldMT"/>
            </a:endParaRPr>
          </a:p>
          <a:p>
            <a:pPr marL="342900" indent="-342900">
              <a:buFont typeface="Wingdings" panose="05000000000000000000" pitchFamily="2" charset="2"/>
              <a:buChar char="q"/>
            </a:pPr>
            <a:r>
              <a:rPr lang="en-US" sz="2500" i="0" dirty="0">
                <a:solidFill>
                  <a:srgbClr val="000000"/>
                </a:solidFill>
                <a:effectLst/>
                <a:latin typeface="TimesNewRomanPS-BoldMT"/>
              </a:rPr>
              <a:t>The porous structure of MOFs makes them excellent candidates for gas storage and separation. </a:t>
            </a:r>
          </a:p>
          <a:p>
            <a:pPr marL="342900" indent="-342900">
              <a:buFont typeface="Wingdings" panose="05000000000000000000" pitchFamily="2" charset="2"/>
              <a:buChar char="q"/>
            </a:pPr>
            <a:r>
              <a:rPr lang="en-US" sz="2500" i="0" dirty="0">
                <a:solidFill>
                  <a:srgbClr val="000000"/>
                </a:solidFill>
                <a:effectLst/>
                <a:latin typeface="TimesNewRomanPS-BoldMT"/>
              </a:rPr>
              <a:t>The high surface area aids the adsorption of the gasses.</a:t>
            </a:r>
          </a:p>
          <a:p>
            <a:pPr marL="342900" indent="-342900">
              <a:buFont typeface="Wingdings" panose="05000000000000000000" pitchFamily="2" charset="2"/>
              <a:buChar char="q"/>
            </a:pPr>
            <a:r>
              <a:rPr lang="en-US" sz="2500" dirty="0">
                <a:solidFill>
                  <a:srgbClr val="000000"/>
                </a:solidFill>
                <a:latin typeface="TimesNewRomanPS-BoldMT"/>
              </a:rPr>
              <a:t>W</a:t>
            </a:r>
            <a:r>
              <a:rPr lang="en-US" sz="2500" i="0" dirty="0">
                <a:solidFill>
                  <a:srgbClr val="000000"/>
                </a:solidFill>
                <a:effectLst/>
                <a:latin typeface="TimesNewRomanPS-BoldMT"/>
              </a:rPr>
              <a:t>hile high pore volume determines the amount of gas that can be stored in the structure. </a:t>
            </a:r>
          </a:p>
          <a:p>
            <a:pPr marL="342900" indent="-342900">
              <a:buFont typeface="Wingdings" panose="05000000000000000000" pitchFamily="2" charset="2"/>
              <a:buChar char="q"/>
            </a:pPr>
            <a:r>
              <a:rPr lang="en-US" sz="2500" dirty="0">
                <a:latin typeface="Times New Roman" panose="02020603050405020304" pitchFamily="18" charset="0"/>
                <a:cs typeface="Times New Roman" panose="02020603050405020304" pitchFamily="18" charset="0"/>
              </a:rPr>
              <a:t>Practically any gas can be stored inside the MOF structure.</a:t>
            </a:r>
          </a:p>
          <a:p>
            <a:pPr marL="342900" indent="-342900">
              <a:buFont typeface="Wingdings" panose="05000000000000000000" pitchFamily="2" charset="2"/>
              <a:buChar char="q"/>
            </a:pPr>
            <a:r>
              <a:rPr lang="en-US" sz="2500" dirty="0">
                <a:latin typeface="Times New Roman" panose="02020603050405020304" pitchFamily="18" charset="0"/>
                <a:cs typeface="Times New Roman" panose="02020603050405020304" pitchFamily="18" charset="0"/>
              </a:rPr>
              <a:t>Methane </a:t>
            </a:r>
            <a:r>
              <a:rPr lang="en-US" sz="2500" i="0" dirty="0">
                <a:solidFill>
                  <a:srgbClr val="000000"/>
                </a:solidFill>
                <a:effectLst/>
                <a:latin typeface="TimesNewRomanPS-BoldMT"/>
              </a:rPr>
              <a:t>(CH</a:t>
            </a:r>
            <a:r>
              <a:rPr lang="en-US" sz="1400" i="0" dirty="0">
                <a:solidFill>
                  <a:srgbClr val="000000"/>
                </a:solidFill>
                <a:effectLst/>
                <a:latin typeface="TimesNewRomanPS-BoldMT"/>
              </a:rPr>
              <a:t>4</a:t>
            </a:r>
            <a:r>
              <a:rPr lang="en-US" sz="2500" i="0" dirty="0">
                <a:solidFill>
                  <a:srgbClr val="000000"/>
                </a:solidFill>
                <a:effectLst/>
                <a:latin typeface="TimesNewRomanPS-BoldMT"/>
              </a:rPr>
              <a:t>)</a:t>
            </a:r>
            <a:r>
              <a:rPr lang="en-US" sz="2500" dirty="0">
                <a:latin typeface="Times New Roman" panose="02020603050405020304" pitchFamily="18" charset="0"/>
                <a:cs typeface="Times New Roman" panose="02020603050405020304" pitchFamily="18" charset="0"/>
              </a:rPr>
              <a:t>, H</a:t>
            </a:r>
            <a:r>
              <a:rPr lang="en-US" sz="1400" dirty="0">
                <a:latin typeface="Times New Roman" panose="02020603050405020304" pitchFamily="18" charset="0"/>
                <a:cs typeface="Times New Roman" panose="02020603050405020304" pitchFamily="18" charset="0"/>
              </a:rPr>
              <a:t>2</a:t>
            </a:r>
            <a:r>
              <a:rPr lang="en-US" sz="2500" dirty="0">
                <a:latin typeface="Times New Roman" panose="02020603050405020304" pitchFamily="18" charset="0"/>
                <a:cs typeface="Times New Roman" panose="02020603050405020304" pitchFamily="18" charset="0"/>
              </a:rPr>
              <a:t>, and CO</a:t>
            </a:r>
            <a:r>
              <a:rPr lang="en-US" sz="1400" dirty="0">
                <a:latin typeface="Times New Roman" panose="02020603050405020304" pitchFamily="18" charset="0"/>
                <a:cs typeface="Times New Roman" panose="02020603050405020304" pitchFamily="18" charset="0"/>
              </a:rPr>
              <a:t>2</a:t>
            </a:r>
            <a:r>
              <a:rPr lang="en-US" sz="2500" dirty="0">
                <a:latin typeface="Times New Roman" panose="02020603050405020304" pitchFamily="18" charset="0"/>
                <a:cs typeface="Times New Roman" panose="02020603050405020304" pitchFamily="18" charset="0"/>
              </a:rPr>
              <a:t> are the most important gasses in terms of environmental issues. </a:t>
            </a:r>
          </a:p>
          <a:p>
            <a:pPr marL="342900" indent="-342900">
              <a:buFont typeface="Wingdings" panose="05000000000000000000" pitchFamily="2" charset="2"/>
              <a:buChar char="q"/>
            </a:pPr>
            <a:r>
              <a:rPr lang="en-US" sz="2500" dirty="0">
                <a:latin typeface="Times New Roman" panose="02020603050405020304" pitchFamily="18" charset="0"/>
                <a:cs typeface="Times New Roman" panose="02020603050405020304" pitchFamily="18" charset="0"/>
              </a:rPr>
              <a:t>Most of the research focuses on methane, H</a:t>
            </a:r>
            <a:r>
              <a:rPr lang="en-US" sz="1400" dirty="0">
                <a:latin typeface="Times New Roman" panose="02020603050405020304" pitchFamily="18" charset="0"/>
                <a:cs typeface="Times New Roman" panose="02020603050405020304" pitchFamily="18" charset="0"/>
              </a:rPr>
              <a:t>2</a:t>
            </a:r>
            <a:r>
              <a:rPr lang="en-US" sz="2500" dirty="0">
                <a:latin typeface="Times New Roman" panose="02020603050405020304" pitchFamily="18" charset="0"/>
                <a:cs typeface="Times New Roman" panose="02020603050405020304" pitchFamily="18" charset="0"/>
              </a:rPr>
              <a:t> and CO</a:t>
            </a:r>
            <a:r>
              <a:rPr lang="en-US" sz="1400" dirty="0">
                <a:latin typeface="Times New Roman" panose="02020603050405020304" pitchFamily="18" charset="0"/>
                <a:cs typeface="Times New Roman" panose="02020603050405020304" pitchFamily="18" charset="0"/>
              </a:rPr>
              <a:t>2</a:t>
            </a:r>
            <a:r>
              <a:rPr lang="en-US" sz="2500" dirty="0">
                <a:latin typeface="Times New Roman" panose="02020603050405020304" pitchFamily="18" charset="0"/>
                <a:cs typeface="Times New Roman" panose="02020603050405020304" pitchFamily="18" charset="0"/>
              </a:rPr>
              <a:t> storage. </a:t>
            </a:r>
          </a:p>
        </p:txBody>
      </p:sp>
    </p:spTree>
    <p:extLst>
      <p:ext uri="{BB962C8B-B14F-4D97-AF65-F5344CB8AC3E}">
        <p14:creationId xmlns:p14="http://schemas.microsoft.com/office/powerpoint/2010/main" xmlns="" val="20356267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 calcmode="lin" valueType="num">
                                      <p:cBhvr additive="base">
                                        <p:cTn id="7"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anim calcmode="lin" valueType="num">
                                      <p:cBhvr additive="base">
                                        <p:cTn id="13"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anim calcmode="lin" valueType="num">
                                      <p:cBhvr additive="base">
                                        <p:cTn id="19"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5" end="5"/>
                                            </p:txEl>
                                          </p:spTgt>
                                        </p:tgtEl>
                                        <p:attrNameLst>
                                          <p:attrName>style.visibility</p:attrName>
                                        </p:attrNameLst>
                                      </p:cBhvr>
                                      <p:to>
                                        <p:strVal val="visible"/>
                                      </p:to>
                                    </p:set>
                                    <p:anim calcmode="lin" valueType="num">
                                      <p:cBhvr additive="base">
                                        <p:cTn id="25"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xEl>
                                              <p:pRg st="6" end="6"/>
                                            </p:txEl>
                                          </p:spTgt>
                                        </p:tgtEl>
                                        <p:attrNameLst>
                                          <p:attrName>style.visibility</p:attrName>
                                        </p:attrNameLst>
                                      </p:cBhvr>
                                      <p:to>
                                        <p:strVal val="visible"/>
                                      </p:to>
                                    </p:set>
                                    <p:anim calcmode="lin" valueType="num">
                                      <p:cBhvr additive="base">
                                        <p:cTn id="31"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xEl>
                                              <p:pRg st="7" end="7"/>
                                            </p:txEl>
                                          </p:spTgt>
                                        </p:tgtEl>
                                        <p:attrNameLst>
                                          <p:attrName>style.visibility</p:attrName>
                                        </p:attrNameLst>
                                      </p:cBhvr>
                                      <p:to>
                                        <p:strVal val="visible"/>
                                      </p:to>
                                    </p:set>
                                    <p:anim calcmode="lin" valueType="num">
                                      <p:cBhvr additive="base">
                                        <p:cTn id="37" dur="500" fill="hold"/>
                                        <p:tgtEl>
                                          <p:spTgt spid="11">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4312</TotalTime>
  <Words>2317</Words>
  <Application>Microsoft Office PowerPoint</Application>
  <PresentationFormat>On-screen Show (4:3)</PresentationFormat>
  <Paragraphs>257</Paragraphs>
  <Slides>28</Slides>
  <Notes>25</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CPE 703 Research Seminar on Selected Topics in Chemical Engineering</vt:lpstr>
      <vt:lpstr>Slide 2</vt:lpstr>
      <vt:lpstr>Slide 3</vt:lpstr>
      <vt:lpstr>Contents </vt:lpstr>
      <vt:lpstr>Introduction</vt:lpstr>
      <vt:lpstr>Introduction</vt:lpstr>
      <vt:lpstr>Energy and Environmental Applications</vt:lpstr>
      <vt:lpstr>Energy and Environmental Applications</vt:lpstr>
      <vt:lpstr>Gas Storage</vt:lpstr>
      <vt:lpstr>Gas Storage</vt:lpstr>
      <vt:lpstr>Gas Storage</vt:lpstr>
      <vt:lpstr>Gas Storage</vt:lpstr>
      <vt:lpstr>Gas Adsorption and Separation</vt:lpstr>
      <vt:lpstr>Gas Adsorption and Separation</vt:lpstr>
      <vt:lpstr>Hydrogen Energy</vt:lpstr>
      <vt:lpstr>Hydrogen Energy</vt:lpstr>
      <vt:lpstr>Hydrogen Energy</vt:lpstr>
      <vt:lpstr>Energy Storage</vt:lpstr>
      <vt:lpstr>Wastewater Treatment</vt:lpstr>
      <vt:lpstr>Wastewater Treatment</vt:lpstr>
      <vt:lpstr>Catalysis Applications</vt:lpstr>
      <vt:lpstr>Catalysis Applications</vt:lpstr>
      <vt:lpstr>Catalysis Applications</vt:lpstr>
      <vt:lpstr>Sensors</vt:lpstr>
      <vt:lpstr>Biomedicine</vt:lpstr>
      <vt:lpstr>Biomedicine</vt:lpstr>
      <vt:lpstr>Slide 27</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CPE602- Advanced Polymerization Engineering</dc:title>
  <dc:creator>hussien noby</dc:creator>
  <cp:lastModifiedBy>USER</cp:lastModifiedBy>
  <cp:revision>143</cp:revision>
  <dcterms:created xsi:type="dcterms:W3CDTF">2021-01-16T13:04:31Z</dcterms:created>
  <dcterms:modified xsi:type="dcterms:W3CDTF">2023-02-12T09:44:52Z</dcterms:modified>
</cp:coreProperties>
</file>